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</p:sldMasterIdLst>
  <p:notesMasterIdLst>
    <p:notesMasterId r:id="rId9"/>
  </p:notesMasterIdLst>
  <p:sldIdLst>
    <p:sldId id="321" r:id="rId2"/>
    <p:sldId id="355" r:id="rId3"/>
    <p:sldId id="356" r:id="rId4"/>
    <p:sldId id="357" r:id="rId5"/>
    <p:sldId id="358" r:id="rId6"/>
    <p:sldId id="359" r:id="rId7"/>
    <p:sldId id="352" r:id="rId8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ΚΑΡΑΒΑΤΟΣ ΔΗΜΗΤΡΗΣ (KARAVATOS DIMITRIS)" initials="ΚΔ(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F8F"/>
    <a:srgbClr val="C2DCDB"/>
    <a:srgbClr val="EBECB2"/>
    <a:srgbClr val="EBFFFF"/>
    <a:srgbClr val="A94195"/>
    <a:srgbClr val="93D050"/>
    <a:srgbClr val="92D050"/>
    <a:srgbClr val="85E260"/>
    <a:srgbClr val="00FF00"/>
    <a:srgbClr val="FF12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Μεσαίο στυλ 2 - Έμφαση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Μεσαίο στυλ 4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606" autoAdjust="0"/>
    <p:restoredTop sz="95429" autoAdjust="0"/>
  </p:normalViewPr>
  <p:slideViewPr>
    <p:cSldViewPr>
      <p:cViewPr>
        <p:scale>
          <a:sx n="100" d="100"/>
          <a:sy n="100" d="100"/>
        </p:scale>
        <p:origin x="-1944" y="-34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65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r">
              <a:defRPr sz="1200"/>
            </a:lvl1pPr>
          </a:lstStyle>
          <a:p>
            <a:fld id="{DC8D75C0-7469-4822-B26B-3EDC1F0FDF31}" type="datetimeFigureOut">
              <a:rPr lang="el-GR" smtClean="0"/>
              <a:t>26/3/2019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18" tIns="45409" rIns="90818" bIns="45409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0818" tIns="45409" rIns="90818" bIns="45409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378823"/>
            <a:ext cx="2945659" cy="493713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50443" y="9378823"/>
            <a:ext cx="2945659" cy="493713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r">
              <a:defRPr sz="1200"/>
            </a:lvl1pPr>
          </a:lstStyle>
          <a:p>
            <a:fld id="{80EA3C1D-7BCB-4FDB-929A-FC57BDA4BED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1942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0D9AE-3C6A-45A0-9D3F-183973183A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222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AEA54-E3B5-4FAB-BFC9-D253BD47D0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90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3258D-62A4-49A8-95AF-58C42F2C86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61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B2E60-541C-43E8-BC9F-ED32701B7F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69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Τίτλος και Διάγραμμα ή Οργανόγραμ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25BB34-D628-4483-9EDC-A66C02E3B2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26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4B748-1C5A-4663-888B-606DBDE3D6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28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22C52-BB13-4F77-9929-FF7B5FB378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1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3458F-A2BC-4F33-811A-5ACC063120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29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2FBF3-BB5B-4968-959C-AC42EE61EBA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297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A1EE2-2DCF-4CCA-BA0C-B9B99EB218F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577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9EF27-DBB8-4CF3-A63E-A7A62BC634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85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68B8E-E0A8-4CFC-8F21-E1A9D34AE2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1E893-E4E0-450F-B699-2928568944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48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FLC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4144467-E449-40FC-BC09-94872F462F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892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Osak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  <a:cs typeface="Osaka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  <a:cs typeface="Osaka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  <a:cs typeface="Osaka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  <a:cs typeface="Osaka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Osak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Osak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Osak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Osak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Osak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mailto:dkaravatos@mou.gr" TargetMode="External"/><Relationship Id="rId7" Type="http://schemas.openxmlformats.org/officeDocument/2006/relationships/image" Target="../media/image1.jpeg"/><Relationship Id="rId2" Type="http://schemas.openxmlformats.org/officeDocument/2006/relationships/hyperlink" Target="mailto:kxristodoulou@mou.gr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mailto:tsalonidis@mou.g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2052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2053" name="Rectangle 16"/>
          <p:cNvSpPr>
            <a:spLocks noChangeArrowheads="1"/>
          </p:cNvSpPr>
          <p:nvPr/>
        </p:nvSpPr>
        <p:spPr bwMode="auto">
          <a:xfrm>
            <a:off x="0" y="387350"/>
            <a:ext cx="9144000" cy="6570042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sz="1400" dirty="0">
              <a:solidFill>
                <a:srgbClr val="000099"/>
              </a:solidFill>
            </a:endParaRPr>
          </a:p>
        </p:txBody>
      </p:sp>
      <p:sp>
        <p:nvSpPr>
          <p:cNvPr id="11" name="13 - Ορθογώνιο"/>
          <p:cNvSpPr>
            <a:spLocks noChangeArrowheads="1"/>
          </p:cNvSpPr>
          <p:nvPr/>
        </p:nvSpPr>
        <p:spPr bwMode="auto">
          <a:xfrm>
            <a:off x="1476375" y="1989138"/>
            <a:ext cx="6048375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Osaka" pitchFamily="122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l-GR" altLang="el-GR" sz="3600" b="1" dirty="0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Osaka"/>
              </a:rPr>
              <a:t>ΣΕΜΙΝΑΡΙΟ ΕΠΑΛΗΘΕΥΤΩΝ</a:t>
            </a:r>
            <a:endParaRPr lang="el-GR" sz="3600" b="1" dirty="0" smtClean="0">
              <a:solidFill>
                <a:srgbClr val="0F4F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Osaka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Osaka"/>
              </a:rPr>
              <a:t>Θεσσαλονίκη 28 Μαρτίου, 2019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Osaka"/>
              </a:rPr>
              <a:t>Αθήνα 2 Απριλίου, 2019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GB" altLang="el-GR" sz="3600" b="1" dirty="0" smtClean="0">
              <a:solidFill>
                <a:srgbClr val="0F4F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Osaka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l-GR" sz="2800" b="1" dirty="0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Osaka"/>
              </a:rPr>
              <a:t>4</a:t>
            </a:r>
            <a:r>
              <a:rPr lang="el-GR" altLang="el-GR" sz="2800" b="1" baseline="30000" dirty="0" err="1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Osaka"/>
              </a:rPr>
              <a:t>ος</a:t>
            </a:r>
            <a:r>
              <a:rPr lang="el-GR" altLang="el-GR" sz="2800" b="1" dirty="0" smtClean="0">
                <a:solidFill>
                  <a:srgbClr val="0F4F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Osaka"/>
              </a:rPr>
              <a:t> κύκλος</a:t>
            </a:r>
          </a:p>
          <a:p>
            <a:pPr algn="ctr">
              <a:spcBef>
                <a:spcPct val="0"/>
              </a:spcBef>
              <a:buNone/>
            </a:pPr>
            <a:endParaRPr lang="el-GR" altLang="el-GR" sz="3600" b="1" dirty="0">
              <a:solidFill>
                <a:srgbClr val="0F4F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Osaka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50D9AE-3C6A-45A0-9D3F-183973183ACE}" type="slidenum">
              <a:rPr lang="en-US" sz="1000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sz="1000" dirty="0">
              <a:solidFill>
                <a:srgbClr val="000000"/>
              </a:solidFill>
            </a:endParaRPr>
          </a:p>
        </p:txBody>
      </p:sp>
      <p:grpSp>
        <p:nvGrpSpPr>
          <p:cNvPr id="10" name="Ομάδα 9"/>
          <p:cNvGrpSpPr/>
          <p:nvPr/>
        </p:nvGrpSpPr>
        <p:grpSpPr>
          <a:xfrm>
            <a:off x="0" y="0"/>
            <a:ext cx="9144000" cy="774700"/>
            <a:chOff x="0" y="0"/>
            <a:chExt cx="9144000" cy="774700"/>
          </a:xfrm>
        </p:grpSpPr>
        <p:pic>
          <p:nvPicPr>
            <p:cNvPr id="12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2971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990144"/>
            <a:ext cx="6840760" cy="523220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</a:t>
            </a:r>
            <a:r>
              <a:rPr lang="en-US" altLang="el-GR" sz="2800" b="1" dirty="0" smtClean="0">
                <a:solidFill>
                  <a:srgbClr val="0F4F8F"/>
                </a:solidFill>
                <a:cs typeface="+mn-cs"/>
              </a:rPr>
              <a:t>E</a:t>
            </a:r>
            <a:r>
              <a:rPr lang="el-GR" altLang="el-GR" sz="2800" b="1" dirty="0" smtClean="0">
                <a:solidFill>
                  <a:srgbClr val="0F4F8F"/>
                </a:solidFill>
                <a:cs typeface="+mn-cs"/>
              </a:rPr>
              <a:t>ΠΟΠΤΕΙΑ ΣΥΣΤΗΜΑΤΟΣ</a:t>
            </a:r>
            <a:endParaRPr lang="el-GR" altLang="el-GR" sz="28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683568" y="1844824"/>
            <a:ext cx="8003232" cy="286232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Τι είναι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Η διασφάλιση της ποιότητος των διαχειριστικών επαληθεύσεων.</a:t>
            </a:r>
          </a:p>
          <a:p>
            <a:pPr>
              <a:lnSpc>
                <a:spcPct val="150000"/>
              </a:lnSpc>
            </a:pPr>
            <a:endParaRPr lang="el-GR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Πως γίνεται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r>
              <a:rPr lang="el-G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Η Αξιολόγηση του έργου επαληθευτών.</a:t>
            </a:r>
            <a:endParaRPr lang="el-GR" sz="22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0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915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990144"/>
            <a:ext cx="6840760" cy="523220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</a:t>
            </a:r>
            <a:r>
              <a:rPr lang="en-US" altLang="el-GR" sz="2800" b="1" dirty="0" smtClean="0">
                <a:solidFill>
                  <a:srgbClr val="0F4F8F"/>
                </a:solidFill>
                <a:cs typeface="+mn-cs"/>
              </a:rPr>
              <a:t>E</a:t>
            </a:r>
            <a:r>
              <a:rPr lang="el-GR" altLang="el-GR" sz="2800" b="1" dirty="0" smtClean="0">
                <a:solidFill>
                  <a:srgbClr val="0F4F8F"/>
                </a:solidFill>
                <a:cs typeface="+mn-cs"/>
              </a:rPr>
              <a:t>ΠΟΠΤΕΙΑ ΣΥΣΤΗΜΑΤΟΣ</a:t>
            </a:r>
            <a:endParaRPr lang="el-GR" altLang="el-GR" sz="28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683568" y="1844824"/>
            <a:ext cx="8003232" cy="332398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Διαδικασία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Η Μονάδα Γ’ της ΕΥΔ πινακοποιεί τα Πιστοποιητικά επαληθευμένων δαπανών </a:t>
            </a:r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(Certificates)</a:t>
            </a:r>
            <a:endParaRPr lang="el-GR" sz="2000" b="1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l-GR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Επιλογή επαληθευτών προς έλεγχο. </a:t>
            </a:r>
          </a:p>
          <a:p>
            <a:pPr>
              <a:lnSpc>
                <a:spcPct val="150000"/>
              </a:lnSpc>
            </a:pPr>
            <a:r>
              <a:rPr lang="el-GR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Π/Υ έργου, Ποσά επαληθευμένων δαπανών, αριθμός εκδοθέντων πιστοποιητικών</a:t>
            </a:r>
            <a:endParaRPr lang="el-GR" sz="22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0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1105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65174"/>
            <a:ext cx="9144000" cy="6092825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990144"/>
            <a:ext cx="6840760" cy="523220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</a:t>
            </a:r>
            <a:r>
              <a:rPr lang="en-US" altLang="el-GR" sz="2800" b="1" dirty="0" smtClean="0">
                <a:solidFill>
                  <a:srgbClr val="0F4F8F"/>
                </a:solidFill>
                <a:cs typeface="+mn-cs"/>
              </a:rPr>
              <a:t>E</a:t>
            </a:r>
            <a:r>
              <a:rPr lang="el-GR" altLang="el-GR" sz="2800" b="1" dirty="0" smtClean="0">
                <a:solidFill>
                  <a:srgbClr val="0F4F8F"/>
                </a:solidFill>
                <a:cs typeface="+mn-cs"/>
              </a:rPr>
              <a:t>ΠΟΠΤΕΙΑ ΣΥΣΤΗΜΑΤΟΣ</a:t>
            </a:r>
            <a:endParaRPr lang="el-GR" altLang="el-GR" sz="28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683568" y="1844824"/>
            <a:ext cx="8003232" cy="193899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Πως υπολογίζεται το ποσοστό σφάλματος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ct val="150000"/>
              </a:lnSpc>
            </a:pPr>
            <a:endParaRPr lang="el-GR" sz="2000" b="1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l-GR" sz="2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l-GR" sz="2000" b="1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0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760439"/>
              </p:ext>
            </p:extLst>
          </p:nvPr>
        </p:nvGraphicFramePr>
        <p:xfrm>
          <a:off x="611560" y="2564906"/>
          <a:ext cx="7704856" cy="3380222"/>
        </p:xfrm>
        <a:graphic>
          <a:graphicData uri="http://schemas.openxmlformats.org/drawingml/2006/table">
            <a:tbl>
              <a:tblPr firstRow="1" firstCol="1" bandRow="1"/>
              <a:tblGrid>
                <a:gridCol w="5886263"/>
                <a:gridCol w="1818593"/>
              </a:tblGrid>
              <a:tr h="576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effectLst/>
                          <a:latin typeface="Verdana"/>
                          <a:ea typeface="Times New Roman"/>
                        </a:rPr>
                        <a:t>Είδος Σφάλματος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effectLst/>
                          <a:latin typeface="Verdana"/>
                          <a:ea typeface="Times New Roman"/>
                        </a:rPr>
                        <a:t>Συντελεστής βαρύτητας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40198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600" dirty="0">
                          <a:effectLst/>
                          <a:latin typeface="Verdana"/>
                          <a:ea typeface="Times New Roman"/>
                        </a:rPr>
                        <a:t>Ως προς τις επιλέξιμες δαπάνες και τις απαιτήσεις της Αίτησης Χρηματοδότησης: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  <a:latin typeface="Verdana"/>
                          <a:ea typeface="Times New Roman"/>
                        </a:rPr>
                        <a:t>5%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9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600" dirty="0">
                          <a:effectLst/>
                          <a:latin typeface="Verdana"/>
                          <a:ea typeface="Times New Roman"/>
                        </a:rPr>
                        <a:t>Ως προς την δημοσιότητα των διαγωνισμών: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  <a:latin typeface="Verdana"/>
                          <a:ea typeface="Times New Roman"/>
                        </a:rPr>
                        <a:t>15%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98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600" dirty="0">
                          <a:effectLst/>
                          <a:latin typeface="Verdana"/>
                          <a:ea typeface="Times New Roman"/>
                        </a:rPr>
                        <a:t>Ως προς τα τεύχη δημοπράτησης, ειδικότερα ως προς τα κριτήρια συμμετοχής και επιλογής των υποψηφίων αναδόχων:  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  <a:latin typeface="Verdana"/>
                          <a:ea typeface="Times New Roman"/>
                        </a:rPr>
                        <a:t>15%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98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600" dirty="0">
                          <a:effectLst/>
                          <a:latin typeface="Verdana"/>
                          <a:ea typeface="Times New Roman"/>
                        </a:rPr>
                        <a:t>Ως προς την επιλεξιμότητα των δαπανών σύμφωνα με την Ευρωπαϊκή και Ελληνική νομοθεσία: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  <a:latin typeface="Verdana"/>
                          <a:ea typeface="Times New Roman"/>
                        </a:rPr>
                        <a:t>25%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98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1600">
                          <a:effectLst/>
                          <a:latin typeface="Verdana"/>
                          <a:ea typeface="Times New Roman"/>
                        </a:rPr>
                        <a:t>Ως προς την κανονικότητα των πληρωμών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  <a:latin typeface="Verdana"/>
                          <a:ea typeface="Times New Roman"/>
                        </a:rPr>
                        <a:t>40%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12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990144"/>
            <a:ext cx="6840760" cy="523220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</a:t>
            </a:r>
            <a:r>
              <a:rPr lang="en-US" altLang="el-GR" sz="2800" b="1" dirty="0" smtClean="0">
                <a:solidFill>
                  <a:srgbClr val="0F4F8F"/>
                </a:solidFill>
                <a:cs typeface="+mn-cs"/>
              </a:rPr>
              <a:t>E</a:t>
            </a:r>
            <a:r>
              <a:rPr lang="el-GR" altLang="el-GR" sz="2800" b="1" dirty="0" smtClean="0">
                <a:solidFill>
                  <a:srgbClr val="0F4F8F"/>
                </a:solidFill>
                <a:cs typeface="+mn-cs"/>
              </a:rPr>
              <a:t>ΠΟΠΤΕΙΑ ΣΥΣΤΗΜΑΤΟΣ</a:t>
            </a:r>
            <a:endParaRPr lang="el-GR" altLang="el-GR" sz="28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683568" y="1844824"/>
            <a:ext cx="8003232" cy="193899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Πως γίνεται η Αξιολόγηση του επαληθευτή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ct val="150000"/>
              </a:lnSpc>
            </a:pPr>
            <a:endParaRPr lang="el-GR" sz="2000" b="1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l-GR" sz="2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l-GR" sz="2000" b="1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0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5" name="Πίνακας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256586"/>
              </p:ext>
            </p:extLst>
          </p:nvPr>
        </p:nvGraphicFramePr>
        <p:xfrm>
          <a:off x="827584" y="3068960"/>
          <a:ext cx="7272808" cy="2967215"/>
        </p:xfrm>
        <a:graphic>
          <a:graphicData uri="http://schemas.openxmlformats.org/drawingml/2006/table">
            <a:tbl>
              <a:tblPr firstRow="1" firstCol="1" bandRow="1"/>
              <a:tblGrid>
                <a:gridCol w="2031099"/>
                <a:gridCol w="5241709"/>
              </a:tblGrid>
              <a:tr h="847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effectLst/>
                          <a:latin typeface="Verdana"/>
                          <a:ea typeface="Times New Roman"/>
                        </a:rPr>
                        <a:t>Ποσοστό σφάλματος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>
                          <a:effectLst/>
                          <a:latin typeface="Verdana"/>
                          <a:ea typeface="Times New Roman"/>
                        </a:rPr>
                        <a:t>Αξιολόγηση Επαληθευτή-Ελεγκτή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423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  <a:latin typeface="Verdana"/>
                          <a:ea typeface="Times New Roman"/>
                        </a:rPr>
                        <a:t>0 – 0,5%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  <a:latin typeface="Verdana"/>
                          <a:ea typeface="Times New Roman"/>
                        </a:rPr>
                        <a:t>Άριστη </a:t>
                      </a:r>
                      <a:r>
                        <a:rPr lang="el-GR" sz="1800" dirty="0">
                          <a:effectLst/>
                          <a:latin typeface="Verdana"/>
                          <a:ea typeface="Times New Roman"/>
                        </a:rPr>
                        <a:t>απόδοση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  <a:latin typeface="Verdana"/>
                          <a:ea typeface="Times New Roman"/>
                        </a:rPr>
                        <a:t>&gt;0,5 – 2%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Verdana"/>
                          <a:ea typeface="Times New Roman"/>
                        </a:rPr>
                        <a:t>Ικανοποιητική απόδοση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  <a:latin typeface="Verdana"/>
                          <a:ea typeface="Times New Roman"/>
                        </a:rPr>
                        <a:t>&gt;2 – 5%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Verdana"/>
                          <a:ea typeface="Times New Roman"/>
                        </a:rPr>
                        <a:t>Πρώτη Σύσταση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  <a:latin typeface="Verdana"/>
                          <a:ea typeface="Times New Roman"/>
                        </a:rPr>
                        <a:t>&gt;5 – 10 %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Verdana"/>
                          <a:ea typeface="Times New Roman"/>
                        </a:rPr>
                        <a:t>Φτωχή απόδοση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effectLst/>
                          <a:latin typeface="Verdana"/>
                          <a:ea typeface="Times New Roman"/>
                        </a:rPr>
                        <a:t>&gt; 10%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effectLst/>
                          <a:latin typeface="Verdana"/>
                          <a:ea typeface="Times New Roman"/>
                        </a:rPr>
                        <a:t>Αρνητική απόδοση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09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1113520" y="990144"/>
            <a:ext cx="6840760" cy="523220"/>
          </a:xfrm>
        </p:spPr>
        <p:txBody>
          <a:bodyPr wrap="square">
            <a:spAutoFit/>
          </a:bodyPr>
          <a:lstStyle/>
          <a:p>
            <a:r>
              <a:rPr lang="el-GR" altLang="el-GR" sz="2200" b="1" dirty="0" smtClean="0">
                <a:solidFill>
                  <a:srgbClr val="0F4F8F"/>
                </a:solidFill>
                <a:cs typeface="+mn-cs"/>
              </a:rPr>
              <a:t> </a:t>
            </a:r>
            <a:r>
              <a:rPr lang="en-US" altLang="el-GR" sz="2800" b="1" dirty="0" smtClean="0">
                <a:solidFill>
                  <a:srgbClr val="0F4F8F"/>
                </a:solidFill>
                <a:cs typeface="+mn-cs"/>
              </a:rPr>
              <a:t>E</a:t>
            </a:r>
            <a:r>
              <a:rPr lang="el-GR" altLang="el-GR" sz="2800" b="1" dirty="0" smtClean="0">
                <a:solidFill>
                  <a:srgbClr val="0F4F8F"/>
                </a:solidFill>
                <a:cs typeface="+mn-cs"/>
              </a:rPr>
              <a:t>ΠΟΠΤΕΙΑ ΣΥΣΤΗΜΑΤΟΣ</a:t>
            </a:r>
            <a:endParaRPr lang="el-GR" altLang="el-GR" sz="2800" b="1" dirty="0">
              <a:solidFill>
                <a:srgbClr val="0F4F8F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683568" y="1844824"/>
            <a:ext cx="8003232" cy="193899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Ποιες οι ενέργειες της Μονάδας Γ’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en-US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l-GR" sz="2000" b="1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l-GR" sz="2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l-GR" sz="2000" b="1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5BB34-D628-4483-9EDC-A66C02E3B2B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9" name="Ομάδα 8"/>
          <p:cNvGrpSpPr/>
          <p:nvPr/>
        </p:nvGrpSpPr>
        <p:grpSpPr>
          <a:xfrm>
            <a:off x="0" y="4012"/>
            <a:ext cx="9144000" cy="774700"/>
            <a:chOff x="0" y="0"/>
            <a:chExt cx="9144000" cy="774700"/>
          </a:xfrm>
        </p:grpSpPr>
        <p:pic>
          <p:nvPicPr>
            <p:cNvPr id="10" name="Picture 6" descr="powerPlog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 descr="image00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050412"/>
              </p:ext>
            </p:extLst>
          </p:nvPr>
        </p:nvGraphicFramePr>
        <p:xfrm>
          <a:off x="381000" y="2811780"/>
          <a:ext cx="8305799" cy="2699004"/>
        </p:xfrm>
        <a:graphic>
          <a:graphicData uri="http://schemas.openxmlformats.org/drawingml/2006/table">
            <a:tbl>
              <a:tblPr firstRow="1" firstCol="1" bandRow="1"/>
              <a:tblGrid>
                <a:gridCol w="1465844"/>
                <a:gridCol w="1652973"/>
                <a:gridCol w="518698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  <a:latin typeface="Verdana"/>
                          <a:ea typeface="Times New Roman"/>
                        </a:rPr>
                        <a:t>Κατηγορία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effectLst/>
                          <a:latin typeface="Verdana"/>
                          <a:ea typeface="Times New Roman"/>
                        </a:rPr>
                        <a:t>Ποσοστό σφάλματος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effectLst/>
                          <a:latin typeface="Verdana"/>
                          <a:ea typeface="Times New Roman"/>
                        </a:rPr>
                        <a:t>Ενέργειες ΔΑ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  <a:latin typeface="Verdana"/>
                          <a:ea typeface="Times New Roman"/>
                        </a:rPr>
                        <a:t>1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  <a:latin typeface="Verdana"/>
                          <a:ea typeface="Times New Roman"/>
                        </a:rPr>
                        <a:t>0 – 0,5%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  <a:latin typeface="Verdana"/>
                          <a:ea typeface="Times New Roman"/>
                        </a:rPr>
                        <a:t>Ενημέρωση </a:t>
                      </a:r>
                      <a:r>
                        <a:rPr lang="el-GR" sz="1400" dirty="0" smtClean="0">
                          <a:effectLst/>
                          <a:latin typeface="Verdana"/>
                          <a:ea typeface="Times New Roman"/>
                        </a:rPr>
                        <a:t>επαληθευτή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  <a:latin typeface="Verdana"/>
                          <a:ea typeface="Times New Roman"/>
                        </a:rPr>
                        <a:t>2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  <a:latin typeface="Verdana"/>
                          <a:ea typeface="Times New Roman"/>
                        </a:rPr>
                        <a:t>&gt;0,5 – 2%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  <a:latin typeface="Verdana"/>
                          <a:ea typeface="Times New Roman"/>
                        </a:rPr>
                        <a:t>Σύσταση επαληθευτή 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  <a:latin typeface="Verdana"/>
                          <a:ea typeface="Times New Roman"/>
                        </a:rPr>
                        <a:t>3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  <a:latin typeface="Verdana"/>
                          <a:ea typeface="Times New Roman"/>
                        </a:rPr>
                        <a:t>&gt;2 – 5%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  <a:latin typeface="Verdana"/>
                          <a:ea typeface="Times New Roman"/>
                        </a:rPr>
                        <a:t>Επιμόρφωση </a:t>
                      </a:r>
                      <a:r>
                        <a:rPr lang="el-GR" sz="1400" smtClean="0">
                          <a:effectLst/>
                          <a:latin typeface="Verdana"/>
                          <a:ea typeface="Times New Roman"/>
                        </a:rPr>
                        <a:t>επαληθευτή</a:t>
                      </a:r>
                      <a:r>
                        <a:rPr lang="el-GR" sz="1400" dirty="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  <a:latin typeface="Verdana"/>
                          <a:ea typeface="Times New Roman"/>
                        </a:rPr>
                        <a:t>4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  <a:latin typeface="Verdana"/>
                          <a:ea typeface="Times New Roman"/>
                        </a:rPr>
                        <a:t>&gt;5 – 10%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  <a:latin typeface="Verdana"/>
                          <a:ea typeface="Times New Roman"/>
                        </a:rPr>
                        <a:t>Αποκλεισμός επαληθευτή για τρεις μήνες.  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  <a:latin typeface="Verdana"/>
                          <a:ea typeface="Times New Roman"/>
                        </a:rPr>
                        <a:t>Συμμετοχή σε επιμορφωτικά σεμινάρια πριν την ανάθεση έργου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  <a:latin typeface="Verdana"/>
                          <a:ea typeface="Times New Roman"/>
                        </a:rPr>
                        <a:t>5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  <a:latin typeface="Verdana"/>
                          <a:ea typeface="Times New Roman"/>
                        </a:rPr>
                        <a:t>&gt;10%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  <a:latin typeface="Verdana"/>
                          <a:ea typeface="Times New Roman"/>
                        </a:rPr>
                        <a:t>Αποκλεισμός επαληθευτή για έξι μήνες. 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  <a:latin typeface="Verdana"/>
                          <a:ea typeface="Times New Roman"/>
                        </a:rPr>
                        <a:t>Συμμετοχή εκ νέου σε επιμορφωτικά σεμινάρια πριν την ανάθεση έργου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58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Line 7"/>
          <p:cNvSpPr>
            <a:spLocks noChangeShapeType="1"/>
          </p:cNvSpPr>
          <p:nvPr/>
        </p:nvSpPr>
        <p:spPr bwMode="auto">
          <a:xfrm>
            <a:off x="381000" y="6400800"/>
            <a:ext cx="8305800" cy="0"/>
          </a:xfrm>
          <a:prstGeom prst="line">
            <a:avLst/>
          </a:prstGeom>
          <a:noFill/>
          <a:ln w="9525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8" name="Line 15"/>
          <p:cNvSpPr>
            <a:spLocks noChangeShapeType="1"/>
          </p:cNvSpPr>
          <p:nvPr/>
        </p:nvSpPr>
        <p:spPr bwMode="auto">
          <a:xfrm>
            <a:off x="381000" y="1447800"/>
            <a:ext cx="8305800" cy="0"/>
          </a:xfrm>
          <a:prstGeom prst="line">
            <a:avLst/>
          </a:prstGeom>
          <a:noFill/>
          <a:ln w="38100">
            <a:solidFill>
              <a:srgbClr val="FF120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6869" name="Rectangle 16"/>
          <p:cNvSpPr>
            <a:spLocks noChangeArrowheads="1"/>
          </p:cNvSpPr>
          <p:nvPr/>
        </p:nvSpPr>
        <p:spPr bwMode="auto">
          <a:xfrm>
            <a:off x="0" y="774700"/>
            <a:ext cx="9144000" cy="6083299"/>
          </a:xfrm>
          <a:prstGeom prst="rect">
            <a:avLst/>
          </a:prstGeom>
          <a:solidFill>
            <a:srgbClr val="C1E2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l-GR" altLang="el-GR" dirty="0">
              <a:solidFill>
                <a:srgbClr val="000000"/>
              </a:solidFill>
            </a:endParaRPr>
          </a:p>
        </p:txBody>
      </p:sp>
      <p:sp>
        <p:nvSpPr>
          <p:cNvPr id="16" name="12 - Ορθογώνιο"/>
          <p:cNvSpPr/>
          <p:nvPr/>
        </p:nvSpPr>
        <p:spPr>
          <a:xfrm>
            <a:off x="899592" y="1772816"/>
            <a:ext cx="7488832" cy="36625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en-US" sz="18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8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8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8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UNIT C “FIRST LEVEL CONTROL”</a:t>
            </a:r>
            <a:endParaRPr lang="el-GR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MANAGING AUTHORITY OF EUROPEAN TERRITORIAL </a:t>
            </a:r>
            <a:r>
              <a:rPr 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COOPERATION PROGRAMMES</a:t>
            </a:r>
            <a:endParaRPr lang="en-US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l-GR" sz="1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Tel: +30 2310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469 600, </a:t>
            </a:r>
            <a:r>
              <a:rPr lang="en-US" sz="1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469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620,  </a:t>
            </a:r>
            <a:r>
              <a:rPr lang="en-US" sz="1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469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614, 469 622</a:t>
            </a:r>
            <a:endParaRPr lang="en-US" sz="1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Fax:+30 2310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469 602</a:t>
            </a:r>
            <a:endParaRPr lang="en-US" sz="1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e-mails: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  <a:hlinkClick r:id="rId2"/>
              </a:rPr>
              <a:t>kxristodoulou@mou.gr</a:t>
            </a:r>
            <a:r>
              <a:rPr lang="en-US" sz="1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  <a:hlinkClick r:id="rId3"/>
              </a:rPr>
              <a:t>dkaravatos@mou.gr,  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  <a:hlinkClick r:id="rId4"/>
              </a:rPr>
              <a:t>tsalonidis@mou.gr</a:t>
            </a:r>
            <a:endParaRPr lang="en-US" sz="1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7" name="Picture 6" descr="http://www.kentwideds.org/images/inf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420888"/>
            <a:ext cx="97399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defRPr/>
            </a:pPr>
            <a:fld id="{5025BB34-D628-4483-9EDC-A66C02E3B2B6}" type="slidenum">
              <a:rPr lang="en-US" sz="1100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9" name="Picture 8" descr="http://tresinstantes.com/wp-content/uploads/2014/05/Inf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011" y="1809130"/>
            <a:ext cx="2399781" cy="179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Ομάδα 9"/>
          <p:cNvGrpSpPr/>
          <p:nvPr/>
        </p:nvGrpSpPr>
        <p:grpSpPr>
          <a:xfrm>
            <a:off x="0" y="0"/>
            <a:ext cx="9144000" cy="774700"/>
            <a:chOff x="0" y="0"/>
            <a:chExt cx="9144000" cy="774700"/>
          </a:xfrm>
        </p:grpSpPr>
        <p:pic>
          <p:nvPicPr>
            <p:cNvPr id="11" name="Picture 6" descr="powerPlogB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image003"/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93" t="14930" r="62604" b="50000"/>
            <a:stretch/>
          </p:blipFill>
          <p:spPr bwMode="auto">
            <a:xfrm>
              <a:off x="1997472" y="387350"/>
              <a:ext cx="342280" cy="274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8650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4643</TotalTime>
  <Words>332</Words>
  <Application>Microsoft Office PowerPoint</Application>
  <PresentationFormat>Προβολή στην οθόνη (4:3)</PresentationFormat>
  <Paragraphs>94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1_Blank Presentation</vt:lpstr>
      <vt:lpstr>Παρουσίαση του PowerPoint</vt:lpstr>
      <vt:lpstr> EΠΟΠΤΕΙΑ ΣΥΣΤΗΜΑΤΟΣ</vt:lpstr>
      <vt:lpstr> EΠΟΠΤΕΙΑ ΣΥΣΤΗΜΑΤΟΣ</vt:lpstr>
      <vt:lpstr> EΠΟΠΤΕΙΑ ΣΥΣΤΗΜΑΤΟΣ</vt:lpstr>
      <vt:lpstr> EΠΟΠΤΕΙΑ ΣΥΣΤΗΜΑΤΟΣ</vt:lpstr>
      <vt:lpstr> EΠΟΠΤΕΙΑ ΣΥΣΤΗΜΑΤΟΣ</vt:lpstr>
      <vt:lpstr>Παρουσίαση του PowerPoint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ΧΡΙΣΤΟΔΟΥΛΟΥ ΚΩΝ/ΝΟΣ (XRISTODOULOU KONSTANTINOS)</cp:lastModifiedBy>
  <cp:revision>531</cp:revision>
  <cp:lastPrinted>2017-11-13T12:57:05Z</cp:lastPrinted>
  <dcterms:created xsi:type="dcterms:W3CDTF">2012-02-08T16:15:43Z</dcterms:created>
  <dcterms:modified xsi:type="dcterms:W3CDTF">2019-03-26T10:19:30Z</dcterms:modified>
</cp:coreProperties>
</file>