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11"/>
  </p:notesMasterIdLst>
  <p:sldIdLst>
    <p:sldId id="321" r:id="rId2"/>
    <p:sldId id="355" r:id="rId3"/>
    <p:sldId id="356" r:id="rId4"/>
    <p:sldId id="359" r:id="rId5"/>
    <p:sldId id="357" r:id="rId6"/>
    <p:sldId id="360" r:id="rId7"/>
    <p:sldId id="361" r:id="rId8"/>
    <p:sldId id="362" r:id="rId9"/>
    <p:sldId id="352" r:id="rId10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ΚΑΡΑΒΑΤΟΣ ΔΗΜΗΤΡΗΣ (KARAVATOS DIMITRIS)" initials="ΚΔ(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8F"/>
    <a:srgbClr val="C2DCDB"/>
    <a:srgbClr val="EBECB2"/>
    <a:srgbClr val="EBFFFF"/>
    <a:srgbClr val="A94195"/>
    <a:srgbClr val="93D050"/>
    <a:srgbClr val="92D050"/>
    <a:srgbClr val="85E260"/>
    <a:srgbClr val="00FF00"/>
    <a:srgbClr val="FF1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606" autoAdjust="0"/>
    <p:restoredTop sz="95429" autoAdjust="0"/>
  </p:normalViewPr>
  <p:slideViewPr>
    <p:cSldViewPr>
      <p:cViewPr>
        <p:scale>
          <a:sx n="100" d="100"/>
          <a:sy n="100" d="100"/>
        </p:scale>
        <p:origin x="-1932" y="-34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65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DC8D75C0-7469-4822-B26B-3EDC1F0FDF31}" type="datetimeFigureOut">
              <a:rPr lang="el-GR" smtClean="0"/>
              <a:t>4/4/2019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8" tIns="45409" rIns="90818" bIns="45409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0818" tIns="45409" rIns="90818" bIns="45409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0443" y="9378823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80EA3C1D-7BCB-4FDB-929A-FC57BDA4BED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942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0D9AE-3C6A-45A0-9D3F-183973183A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22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EA54-E3B5-4FAB-BFC9-D253BD47D0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0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258D-62A4-49A8-95AF-58C42F2C86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1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B2E60-541C-43E8-BC9F-ED32701B7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69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25BB34-D628-4483-9EDC-A66C02E3B2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26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4B748-1C5A-4663-888B-606DBDE3D6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2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22C52-BB13-4F77-9929-FF7B5FB378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3458F-A2BC-4F33-811A-5ACC063120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2FBF3-BB5B-4968-959C-AC42EE61EB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29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A1EE2-2DCF-4CCA-BA0C-B9B99EB218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57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9EF27-DBB8-4CF3-A63E-A7A62BC634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85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68B8E-E0A8-4CFC-8F21-E1A9D34AE2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1E893-E4E0-450F-B699-292856894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8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4144467-E449-40FC-BC09-94872F462F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9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Osak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mailto:dkaravatos@mou.gr" TargetMode="External"/><Relationship Id="rId7" Type="http://schemas.openxmlformats.org/officeDocument/2006/relationships/image" Target="../media/image1.jpeg"/><Relationship Id="rId2" Type="http://schemas.openxmlformats.org/officeDocument/2006/relationships/hyperlink" Target="mailto:kxristodoulou@mou.gr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mailto:tsalonidis@mou.g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2052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0" y="387350"/>
            <a:ext cx="9144000" cy="6570042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sz="1400" dirty="0">
              <a:solidFill>
                <a:srgbClr val="000099"/>
              </a:solidFill>
            </a:endParaRPr>
          </a:p>
        </p:txBody>
      </p:sp>
      <p:sp>
        <p:nvSpPr>
          <p:cNvPr id="11" name="13 - Ορθογώνιο"/>
          <p:cNvSpPr>
            <a:spLocks noChangeArrowheads="1"/>
          </p:cNvSpPr>
          <p:nvPr/>
        </p:nvSpPr>
        <p:spPr bwMode="auto">
          <a:xfrm>
            <a:off x="1476375" y="1989138"/>
            <a:ext cx="604837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36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ΣΕΜΙΝΑΡΙΟ ΕΠΑΛΗΘΕΥΤΩΝ</a:t>
            </a:r>
            <a:endParaRPr lang="el-GR" sz="3600" b="1" dirty="0" smtClean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Θεσσαλονίκη 28 Μαρτίου, 2019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Αθήνα 2 Απριλίου, 2019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el-GR" sz="3600" b="1" dirty="0" smtClean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l-GR" sz="28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4</a:t>
            </a:r>
            <a:r>
              <a:rPr lang="el-GR" altLang="el-GR" sz="2800" b="1" baseline="30000" dirty="0" err="1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ος</a:t>
            </a:r>
            <a:r>
              <a:rPr lang="el-GR" altLang="el-GR" sz="28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 κύκλος</a:t>
            </a:r>
          </a:p>
          <a:p>
            <a:pPr algn="ctr">
              <a:spcBef>
                <a:spcPct val="0"/>
              </a:spcBef>
              <a:buNone/>
            </a:pPr>
            <a:endParaRPr lang="el-GR" altLang="el-GR" sz="3600" b="1" dirty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0D9AE-3C6A-45A0-9D3F-183973183ACE}" type="slidenum">
              <a:rPr lang="en-US" sz="1000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sz="1000" dirty="0">
              <a:solidFill>
                <a:srgbClr val="000000"/>
              </a:solidFill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2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297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4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n-US" altLang="el-GR" sz="2800" b="1" dirty="0" smtClean="0">
                <a:solidFill>
                  <a:srgbClr val="0F4F8F"/>
                </a:solidFill>
                <a:cs typeface="+mn-cs"/>
              </a:rPr>
              <a:t>E</a:t>
            </a:r>
            <a:r>
              <a:rPr lang="el-GR" altLang="el-GR" sz="2800" b="1" dirty="0" smtClean="0">
                <a:solidFill>
                  <a:srgbClr val="0F4F8F"/>
                </a:solidFill>
                <a:cs typeface="+mn-cs"/>
              </a:rPr>
              <a:t>Π</a:t>
            </a:r>
            <a:r>
              <a:rPr lang="en-US" altLang="el-GR" sz="2800" b="1" dirty="0" smtClean="0">
                <a:solidFill>
                  <a:srgbClr val="0F4F8F"/>
                </a:solidFill>
                <a:cs typeface="+mn-cs"/>
              </a:rPr>
              <a:t>I</a:t>
            </a:r>
            <a:r>
              <a:rPr lang="el-GR" altLang="el-GR" sz="2800" b="1" dirty="0" smtClean="0">
                <a:solidFill>
                  <a:srgbClr val="0F4F8F"/>
                </a:solidFill>
                <a:cs typeface="+mn-cs"/>
              </a:rPr>
              <a:t>ΤΟΠΙΑ </a:t>
            </a:r>
            <a:r>
              <a:rPr lang="el-GR" altLang="el-GR" sz="2800" b="1" dirty="0" smtClean="0">
                <a:solidFill>
                  <a:srgbClr val="0F4F8F"/>
                </a:solidFill>
                <a:cs typeface="+mn-cs"/>
              </a:rPr>
              <a:t>ΕΠΑΛΗΘΕΥΣΗ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33239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 είναι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Η επί τόπου επίσκεψη στο έργο και την έδρα του δικαιούχου.</a:t>
            </a:r>
            <a:endParaRPr lang="el-GR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Πως γίνεται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r>
              <a:rPr lang="el-G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Η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Μονάδα Γ’ της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ΔΑ παράγει με βάση συγκεκριμένη μεθοδολογία Εξαμηνιαίο Πρόγραμμα Επιτόπιων Επαληθεύσεων.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Κατόπιν ενημερώνει τον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επαληθευτή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 την υποχρέωση διενέργειας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της επιτόπιας επαλήθευσης.</a:t>
            </a:r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915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4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l-GR" altLang="el-GR" sz="2200" b="1" dirty="0">
                <a:solidFill>
                  <a:srgbClr val="0F4F8F"/>
                </a:solidFill>
              </a:rPr>
              <a:t> </a:t>
            </a:r>
            <a:r>
              <a:rPr lang="en-US" altLang="el-GR" sz="2800" b="1" dirty="0">
                <a:solidFill>
                  <a:srgbClr val="0F4F8F"/>
                </a:solidFill>
              </a:rPr>
              <a:t>E</a:t>
            </a:r>
            <a:r>
              <a:rPr lang="el-GR" altLang="el-GR" sz="2800" b="1" dirty="0">
                <a:solidFill>
                  <a:srgbClr val="0F4F8F"/>
                </a:solidFill>
              </a:rPr>
              <a:t>Π</a:t>
            </a:r>
            <a:r>
              <a:rPr lang="en-US" altLang="el-GR" sz="2800" b="1" dirty="0">
                <a:solidFill>
                  <a:srgbClr val="0F4F8F"/>
                </a:solidFill>
              </a:rPr>
              <a:t>I</a:t>
            </a:r>
            <a:r>
              <a:rPr lang="el-GR" altLang="el-GR" sz="2800" b="1" dirty="0" smtClean="0">
                <a:solidFill>
                  <a:srgbClr val="0F4F8F"/>
                </a:solidFill>
              </a:rPr>
              <a:t>ΤΟΠΙΑ </a:t>
            </a:r>
            <a:r>
              <a:rPr lang="el-GR" altLang="el-GR" sz="2800" b="1" dirty="0">
                <a:solidFill>
                  <a:srgbClr val="0F4F8F"/>
                </a:solidFill>
              </a:rPr>
              <a:t>ΕΠΑΛΗΘΕΥΣΗ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33239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Διαδικασία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Η Μονάδα Γ’ της ΕΥΔ 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ενημερώνει εγγράφως τον Δικαιούχο για την επικείμενη επιτόπια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επαλήθευση. Ενημερώνει επίσης το Δικαιούχο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 όλα τα στοιχεία που απαιτούνται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καθώς και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το προσωπικό που πρέπει να βρίσκεται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στη θέση του και στη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διάθεση του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Επαληθευτή.</a:t>
            </a:r>
          </a:p>
          <a:p>
            <a:pPr>
              <a:lnSpc>
                <a:spcPct val="150000"/>
              </a:lnSpc>
            </a:pPr>
            <a:endParaRPr lang="el-GR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1105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4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l-GR" altLang="el-GR" sz="2200" b="1" dirty="0">
                <a:solidFill>
                  <a:srgbClr val="0F4F8F"/>
                </a:solidFill>
              </a:rPr>
              <a:t> </a:t>
            </a:r>
            <a:r>
              <a:rPr lang="en-US" altLang="el-GR" sz="2800" b="1" dirty="0">
                <a:solidFill>
                  <a:srgbClr val="0F4F8F"/>
                </a:solidFill>
              </a:rPr>
              <a:t>E</a:t>
            </a:r>
            <a:r>
              <a:rPr lang="el-GR" altLang="el-GR" sz="2800" b="1" dirty="0">
                <a:solidFill>
                  <a:srgbClr val="0F4F8F"/>
                </a:solidFill>
              </a:rPr>
              <a:t>Π</a:t>
            </a:r>
            <a:r>
              <a:rPr lang="en-US" altLang="el-GR" sz="2800" b="1" dirty="0">
                <a:solidFill>
                  <a:srgbClr val="0F4F8F"/>
                </a:solidFill>
              </a:rPr>
              <a:t>I</a:t>
            </a:r>
            <a:r>
              <a:rPr lang="el-GR" altLang="el-GR" sz="2800" b="1" dirty="0" smtClean="0">
                <a:solidFill>
                  <a:srgbClr val="0F4F8F"/>
                </a:solidFill>
              </a:rPr>
              <a:t>ΤΟΠΙΑ </a:t>
            </a:r>
            <a:r>
              <a:rPr lang="el-GR" altLang="el-GR" sz="2800" b="1" dirty="0">
                <a:solidFill>
                  <a:srgbClr val="0F4F8F"/>
                </a:solidFill>
              </a:rPr>
              <a:t>ΕΠΑΛΗΘΕΥΣΗ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424731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 επαληθεύεται επί τόπου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α) 	ότι η δηλωθείσα δαπάνη είναι πραγματική και τεκμηριώνεται η ύπαρξη επαρκούς διαδρομής ελέγχου,</a:t>
            </a:r>
          </a:p>
          <a:p>
            <a:pPr>
              <a:lnSpc>
                <a:spcPct val="150000"/>
              </a:lnSpc>
            </a:pP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(β) 	ότι οι πράξεις όντως εκτελούνται/εκτελέστηκαν και τα παραδοτέα προϊόντα ή/και παρεχόμενες υπηρεσίες συμμορφώνονται προς τους όρους της αντίστοιχης νομικής δέσμευσης ή Σύμβασης Χρηματοδότησης, </a:t>
            </a:r>
          </a:p>
          <a:p>
            <a:pPr>
              <a:lnSpc>
                <a:spcPct val="150000"/>
              </a:lnSpc>
            </a:pPr>
            <a:endParaRPr lang="el-GR" sz="2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3421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4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l-GR" altLang="el-GR" sz="2200" b="1" dirty="0">
                <a:solidFill>
                  <a:srgbClr val="0F4F8F"/>
                </a:solidFill>
              </a:rPr>
              <a:t> </a:t>
            </a:r>
            <a:r>
              <a:rPr lang="en-US" altLang="el-GR" sz="2800" b="1" dirty="0">
                <a:solidFill>
                  <a:srgbClr val="0F4F8F"/>
                </a:solidFill>
              </a:rPr>
              <a:t>E</a:t>
            </a:r>
            <a:r>
              <a:rPr lang="el-GR" altLang="el-GR" sz="2800" b="1" dirty="0">
                <a:solidFill>
                  <a:srgbClr val="0F4F8F"/>
                </a:solidFill>
              </a:rPr>
              <a:t>Π</a:t>
            </a:r>
            <a:r>
              <a:rPr lang="en-US" altLang="el-GR" sz="2800" b="1" dirty="0">
                <a:solidFill>
                  <a:srgbClr val="0F4F8F"/>
                </a:solidFill>
              </a:rPr>
              <a:t>I</a:t>
            </a:r>
            <a:r>
              <a:rPr lang="el-GR" altLang="el-GR" sz="2800" b="1" dirty="0" smtClean="0">
                <a:solidFill>
                  <a:srgbClr val="0F4F8F"/>
                </a:solidFill>
              </a:rPr>
              <a:t>ΤΟΠΙΑ </a:t>
            </a:r>
            <a:r>
              <a:rPr lang="el-GR" altLang="el-GR" sz="2800" b="1" dirty="0">
                <a:solidFill>
                  <a:srgbClr val="0F4F8F"/>
                </a:solidFill>
              </a:rPr>
              <a:t>ΕΠΑΛΗΘΕΥΣΗ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378565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l-GR" sz="2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γ) 	η ακρίβεια των πληροφοριών που παρέχει ο δικαιούχος όσον αφορά τη φυσική και οικονομική πρόοδο της πράξης, </a:t>
            </a:r>
            <a:endParaRPr lang="el-GR" sz="2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(δ) 	η τήρηση των εθνικών και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Ευρωπαϊκών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κανόνων συμπεριλαμβανομένων των κανόνων δημοσιότητας,</a:t>
            </a:r>
          </a:p>
          <a:p>
            <a:pPr>
              <a:lnSpc>
                <a:spcPct val="150000"/>
              </a:lnSpc>
            </a:pPr>
            <a:endParaRPr lang="el-GR" sz="2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1912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4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l-GR" altLang="el-GR" sz="2200" b="1" dirty="0">
                <a:solidFill>
                  <a:srgbClr val="0F4F8F"/>
                </a:solidFill>
              </a:rPr>
              <a:t> </a:t>
            </a:r>
            <a:r>
              <a:rPr lang="en-US" altLang="el-GR" sz="2800" b="1" dirty="0">
                <a:solidFill>
                  <a:srgbClr val="0F4F8F"/>
                </a:solidFill>
              </a:rPr>
              <a:t>E</a:t>
            </a:r>
            <a:r>
              <a:rPr lang="el-GR" altLang="el-GR" sz="2800" b="1" dirty="0">
                <a:solidFill>
                  <a:srgbClr val="0F4F8F"/>
                </a:solidFill>
              </a:rPr>
              <a:t>Π</a:t>
            </a:r>
            <a:r>
              <a:rPr lang="en-US" altLang="el-GR" sz="2800" b="1" dirty="0">
                <a:solidFill>
                  <a:srgbClr val="0F4F8F"/>
                </a:solidFill>
              </a:rPr>
              <a:t>I</a:t>
            </a:r>
            <a:r>
              <a:rPr lang="el-GR" altLang="el-GR" sz="2800" b="1" dirty="0" smtClean="0">
                <a:solidFill>
                  <a:srgbClr val="0F4F8F"/>
                </a:solidFill>
              </a:rPr>
              <a:t>ΤΟΠΙΑ </a:t>
            </a:r>
            <a:r>
              <a:rPr lang="el-GR" altLang="el-GR" sz="2800" b="1" dirty="0">
                <a:solidFill>
                  <a:srgbClr val="0F4F8F"/>
                </a:solidFill>
              </a:rPr>
              <a:t>ΕΠΑΛΗΘΕΥΣΗ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33239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 Επαληθευτής συντάσσει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προσωρινή Έκθεση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Επιτόπιας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Επαλήθευσης 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(Verification Report)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και τη Λίστα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Ελέγχου Επαληθεύσεων 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(Control Check List)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Αυτά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αποστέλλονται στον δικαιούχο εντός επτά (7) εργάσιμων ημερών από την ολοκλήρωση της επιτόπιας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επαλήθευσης.</a:t>
            </a:r>
          </a:p>
          <a:p>
            <a:pPr>
              <a:lnSpc>
                <a:spcPct val="150000"/>
              </a:lnSpc>
            </a:pP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2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5314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4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l-GR" altLang="el-GR" sz="2200" b="1" dirty="0">
                <a:solidFill>
                  <a:srgbClr val="0F4F8F"/>
                </a:solidFill>
              </a:rPr>
              <a:t> </a:t>
            </a:r>
            <a:r>
              <a:rPr lang="en-US" altLang="el-GR" sz="2800" b="1" dirty="0">
                <a:solidFill>
                  <a:srgbClr val="0F4F8F"/>
                </a:solidFill>
              </a:rPr>
              <a:t>E</a:t>
            </a:r>
            <a:r>
              <a:rPr lang="el-GR" altLang="el-GR" sz="2800" b="1" dirty="0">
                <a:solidFill>
                  <a:srgbClr val="0F4F8F"/>
                </a:solidFill>
              </a:rPr>
              <a:t>Π</a:t>
            </a:r>
            <a:r>
              <a:rPr lang="en-US" altLang="el-GR" sz="2800" b="1" dirty="0">
                <a:solidFill>
                  <a:srgbClr val="0F4F8F"/>
                </a:solidFill>
              </a:rPr>
              <a:t>I</a:t>
            </a:r>
            <a:r>
              <a:rPr lang="el-GR" altLang="el-GR" sz="2800" b="1" dirty="0" smtClean="0">
                <a:solidFill>
                  <a:srgbClr val="0F4F8F"/>
                </a:solidFill>
              </a:rPr>
              <a:t>ΤΟΠΙΑ </a:t>
            </a:r>
            <a:r>
              <a:rPr lang="el-GR" altLang="el-GR" sz="2800" b="1" dirty="0">
                <a:solidFill>
                  <a:srgbClr val="0F4F8F"/>
                </a:solidFill>
              </a:rPr>
              <a:t>ΕΠΑΛΗΘΕΥΣΗ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378565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 Δικαιούχος δύναται να υποβάλλει ενδεχόμενες αντιρρήσεις του  στον Ε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παληθευτή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εντός πέντε (5) εργάσιμων ημερών από την ημέρα παραλαβής των προαναφερόμενων εγγράφων, όπως αποδεικνύεται από την ημερομηνία του σχετικού μηνύματος ηλεκτρονικού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ταχυδρομείου μέσω του Πληροφοριακού Συστήματος 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(MIS).</a:t>
            </a:r>
            <a:endParaRPr lang="el-GR" sz="2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2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819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4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l-GR" altLang="el-GR" sz="2200" b="1" dirty="0">
                <a:solidFill>
                  <a:srgbClr val="0F4F8F"/>
                </a:solidFill>
              </a:rPr>
              <a:t> </a:t>
            </a:r>
            <a:r>
              <a:rPr lang="en-US" altLang="el-GR" sz="2800" b="1" dirty="0">
                <a:solidFill>
                  <a:srgbClr val="0F4F8F"/>
                </a:solidFill>
              </a:rPr>
              <a:t>E</a:t>
            </a:r>
            <a:r>
              <a:rPr lang="el-GR" altLang="el-GR" sz="2800" b="1" dirty="0">
                <a:solidFill>
                  <a:srgbClr val="0F4F8F"/>
                </a:solidFill>
              </a:rPr>
              <a:t>Π</a:t>
            </a:r>
            <a:r>
              <a:rPr lang="en-US" altLang="el-GR" sz="2800" b="1" dirty="0">
                <a:solidFill>
                  <a:srgbClr val="0F4F8F"/>
                </a:solidFill>
              </a:rPr>
              <a:t>I</a:t>
            </a:r>
            <a:r>
              <a:rPr lang="el-GR" altLang="el-GR" sz="2800" b="1" dirty="0">
                <a:solidFill>
                  <a:srgbClr val="0F4F8F"/>
                </a:solidFill>
              </a:rPr>
              <a:t>ΤΟΠΕΙΑ ΕΠΑΛΗΘΕΥΣΗ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424731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l-GR" sz="20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παληθευτής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εντός προθεσμίας πέντε (5) εργάσιμων ημερών από την ημέρα παραλαβής των αντιρρήσεων,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αφού  εξετάσει λεπτομερώς τις ενστάσεις του Δικαιούχου, υποβάλλει προς το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δικαιούχο, με κοινοποίηση στη Μονάδα Γ’ της ΔΑ, την Οριστική Έκθεση και η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Λίστα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Ελέγχου Επαληθεύσεων 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μέσω της προβλεπόμενης διαδικασίας του </a:t>
            </a:r>
            <a:r>
              <a:rPr lang="el-GR" sz="2000" b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πληροφοριακού συστήματος ΟΠΣ/</a:t>
            </a:r>
            <a:r>
              <a:rPr lang="en-US" sz="2000" b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el-GR" sz="2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2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002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74700"/>
            <a:ext cx="9144000" cy="6083299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16" name="12 - Ορθογώνιο"/>
          <p:cNvSpPr/>
          <p:nvPr/>
        </p:nvSpPr>
        <p:spPr>
          <a:xfrm>
            <a:off x="899592" y="1772816"/>
            <a:ext cx="7488832" cy="3662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8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UNIT C “FIRST LEVEL CONTROL”</a:t>
            </a:r>
            <a:endParaRPr lang="el-GR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MANAGING AUTHORITY OF EUROPEAN TERRITORIAL </a:t>
            </a: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COOPERATION PROGRAMMES</a:t>
            </a:r>
            <a:endParaRPr lang="en-US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l-GR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Tel: +30 2310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469 600, 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620,  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614, 469 622</a:t>
            </a: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Fax:+30 2310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469 602</a:t>
            </a: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e-mails: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2"/>
              </a:rPr>
              <a:t>kxristodoulou@mou.gr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3"/>
              </a:rPr>
              <a:t>dkaravatos@mou.gr, 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4"/>
              </a:rPr>
              <a:t>tsalonidis@mou.gr</a:t>
            </a: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" name="Picture 6" descr="http://www.kentwideds.org/images/inf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20888"/>
            <a:ext cx="9739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fld id="{5025BB34-D628-4483-9EDC-A66C02E3B2B6}" type="slidenum">
              <a:rPr lang="en-US" sz="1100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9" name="Picture 8" descr="http://tresinstantes.com/wp-content/uploads/2014/05/Inf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011" y="1809130"/>
            <a:ext cx="2399781" cy="179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Ομάδα 9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650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4668</TotalTime>
  <Words>353</Words>
  <Application>Microsoft Office PowerPoint</Application>
  <PresentationFormat>Προβολή στην οθόνη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1_Blank Presentation</vt:lpstr>
      <vt:lpstr>Παρουσίαση του PowerPoint</vt:lpstr>
      <vt:lpstr> EΠIΤΟΠΙΑ ΕΠΑΛΗΘΕΥΣΗ</vt:lpstr>
      <vt:lpstr>  EΠIΤΟΠΙΑ ΕΠΑΛΗΘΕΥΣΗ</vt:lpstr>
      <vt:lpstr>  EΠIΤΟΠΙΑ ΕΠΑΛΗΘΕΥΣΗ</vt:lpstr>
      <vt:lpstr>  EΠIΤΟΠΙΑ ΕΠΑΛΗΘΕΥΣΗ</vt:lpstr>
      <vt:lpstr>  EΠIΤΟΠΙΑ ΕΠΑΛΗΘΕΥΣΗ</vt:lpstr>
      <vt:lpstr>  EΠIΤΟΠΙΑ ΕΠΑΛΗΘΕΥΣΗ</vt:lpstr>
      <vt:lpstr>  EΠIΤΟΠΕΙΑ ΕΠΑΛΗΘΕΥΣΗ</vt:lpstr>
      <vt:lpstr>Παρουσίαση του PowerPoint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ΧΡΙΣΤΟΔΟΥΛΟΥ ΚΩΝ/ΝΟΣ (XRISTODOULOU KONSTANTINOS)</cp:lastModifiedBy>
  <cp:revision>545</cp:revision>
  <cp:lastPrinted>2017-11-13T12:57:05Z</cp:lastPrinted>
  <dcterms:created xsi:type="dcterms:W3CDTF">2012-02-08T16:15:43Z</dcterms:created>
  <dcterms:modified xsi:type="dcterms:W3CDTF">2019-04-04T06:56:56Z</dcterms:modified>
</cp:coreProperties>
</file>