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1" r:id="rId1"/>
    <p:sldMasterId id="2147483663" r:id="rId2"/>
  </p:sldMasterIdLst>
  <p:notesMasterIdLst>
    <p:notesMasterId r:id="rId21"/>
  </p:notesMasterIdLst>
  <p:sldIdLst>
    <p:sldId id="321" r:id="rId3"/>
    <p:sldId id="381" r:id="rId4"/>
    <p:sldId id="382" r:id="rId5"/>
    <p:sldId id="383" r:id="rId6"/>
    <p:sldId id="387" r:id="rId7"/>
    <p:sldId id="388" r:id="rId8"/>
    <p:sldId id="370" r:id="rId9"/>
    <p:sldId id="386" r:id="rId10"/>
    <p:sldId id="380" r:id="rId11"/>
    <p:sldId id="389" r:id="rId12"/>
    <p:sldId id="390" r:id="rId13"/>
    <p:sldId id="391" r:id="rId14"/>
    <p:sldId id="392" r:id="rId15"/>
    <p:sldId id="393" r:id="rId16"/>
    <p:sldId id="394" r:id="rId17"/>
    <p:sldId id="396" r:id="rId18"/>
    <p:sldId id="395" r:id="rId19"/>
    <p:sldId id="339" r:id="rId20"/>
  </p:sldIdLst>
  <p:sldSz cx="9144000" cy="6858000" type="screen4x3"/>
  <p:notesSz cx="6858000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ΚΑΡΑΒΑΤΟΣ ΔΗΜΗΤΡΗΣ (KARAVATOS DIMITRIS)" initials="ΚΔ(D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1209"/>
    <a:srgbClr val="0F4F8F"/>
    <a:srgbClr val="C2DCDB"/>
    <a:srgbClr val="EBECB2"/>
    <a:srgbClr val="EBFFFF"/>
    <a:srgbClr val="A94195"/>
    <a:srgbClr val="93D050"/>
    <a:srgbClr val="92D050"/>
    <a:srgbClr val="85E26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Μεσαίο στυλ 2 - Έμφαση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Μεσαίο στυλ 2 - Έμφασ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Μεσαίο στυλ 4 - Έμφαση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D083AE6-46FA-4A59-8FB0-9F97EB10719F}" styleName="Φωτεινό στυλ 3 - Έμφαση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5314" autoAdjust="0"/>
  </p:normalViewPr>
  <p:slideViewPr>
    <p:cSldViewPr>
      <p:cViewPr>
        <p:scale>
          <a:sx n="110" d="100"/>
          <a:sy n="110" d="100"/>
        </p:scale>
        <p:origin x="-1644" y="-42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1" cy="496331"/>
          </a:xfrm>
          <a:prstGeom prst="rect">
            <a:avLst/>
          </a:prstGeom>
        </p:spPr>
        <p:txBody>
          <a:bodyPr vert="horz" lIns="91104" tIns="45552" rIns="91104" bIns="45552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2" y="1"/>
            <a:ext cx="2971801" cy="496331"/>
          </a:xfrm>
          <a:prstGeom prst="rect">
            <a:avLst/>
          </a:prstGeom>
        </p:spPr>
        <p:txBody>
          <a:bodyPr vert="horz" lIns="91104" tIns="45552" rIns="91104" bIns="45552" rtlCol="0"/>
          <a:lstStyle>
            <a:lvl1pPr algn="r">
              <a:defRPr sz="1200"/>
            </a:lvl1pPr>
          </a:lstStyle>
          <a:p>
            <a:fld id="{DC8D75C0-7469-4822-B26B-3EDC1F0FDF31}" type="datetimeFigureOut">
              <a:rPr lang="el-GR" smtClean="0"/>
              <a:t>22/3/2019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04" tIns="45552" rIns="91104" bIns="45552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1" y="4715153"/>
            <a:ext cx="5486400" cy="4466988"/>
          </a:xfrm>
          <a:prstGeom prst="rect">
            <a:avLst/>
          </a:prstGeom>
        </p:spPr>
        <p:txBody>
          <a:bodyPr vert="horz" lIns="91104" tIns="45552" rIns="91104" bIns="45552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71801" cy="496331"/>
          </a:xfrm>
          <a:prstGeom prst="rect">
            <a:avLst/>
          </a:prstGeom>
        </p:spPr>
        <p:txBody>
          <a:bodyPr vert="horz" lIns="91104" tIns="45552" rIns="91104" bIns="45552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2" y="9428585"/>
            <a:ext cx="2971801" cy="496331"/>
          </a:xfrm>
          <a:prstGeom prst="rect">
            <a:avLst/>
          </a:prstGeom>
        </p:spPr>
        <p:txBody>
          <a:bodyPr vert="horz" lIns="91104" tIns="45552" rIns="91104" bIns="45552" rtlCol="0" anchor="b"/>
          <a:lstStyle>
            <a:lvl1pPr algn="r">
              <a:defRPr sz="1200"/>
            </a:lvl1pPr>
          </a:lstStyle>
          <a:p>
            <a:fld id="{80EA3C1D-7BCB-4FDB-929A-FC57BDA4BED0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19422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A3C1D-7BCB-4FDB-929A-FC57BDA4BED0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49745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A3C1D-7BCB-4FDB-929A-FC57BDA4BED0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49745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A3C1D-7BCB-4FDB-929A-FC57BDA4BED0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49745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A3C1D-7BCB-4FDB-929A-FC57BDA4BED0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49745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A3C1D-7BCB-4FDB-929A-FC57BDA4BED0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49745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A3C1D-7BCB-4FDB-929A-FC57BDA4BED0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49745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FLC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FD87C-F47B-4076-AB5A-C2493E57ECF8}" type="slidenum">
              <a:rPr lang="en-US" altLang="el-GR"/>
              <a:pPr>
                <a:defRPr/>
              </a:pPr>
              <a:t>‹#›</a:t>
            </a:fld>
            <a:endParaRPr lang="en-US" altLang="el-GR" dirty="0"/>
          </a:p>
        </p:txBody>
      </p:sp>
    </p:spTree>
    <p:extLst>
      <p:ext uri="{BB962C8B-B14F-4D97-AF65-F5344CB8AC3E}">
        <p14:creationId xmlns:p14="http://schemas.microsoft.com/office/powerpoint/2010/main" val="2500020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FLC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7D70F-0FDA-4868-BB8A-0DAE45598521}" type="slidenum">
              <a:rPr lang="en-US" altLang="el-GR"/>
              <a:pPr>
                <a:defRPr/>
              </a:pPr>
              <a:t>‹#›</a:t>
            </a:fld>
            <a:endParaRPr lang="en-US" altLang="el-GR" dirty="0"/>
          </a:p>
        </p:txBody>
      </p:sp>
    </p:spTree>
    <p:extLst>
      <p:ext uri="{BB962C8B-B14F-4D97-AF65-F5344CB8AC3E}">
        <p14:creationId xmlns:p14="http://schemas.microsoft.com/office/powerpoint/2010/main" val="2070515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FLC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5623F-83F6-477F-A0FB-745CB00E5A61}" type="slidenum">
              <a:rPr lang="en-US" altLang="el-GR"/>
              <a:pPr>
                <a:defRPr/>
              </a:pPr>
              <a:t>‹#›</a:t>
            </a:fld>
            <a:endParaRPr lang="en-US" altLang="el-GR" dirty="0"/>
          </a:p>
        </p:txBody>
      </p:sp>
    </p:spTree>
    <p:extLst>
      <p:ext uri="{BB962C8B-B14F-4D97-AF65-F5344CB8AC3E}">
        <p14:creationId xmlns:p14="http://schemas.microsoft.com/office/powerpoint/2010/main" val="1208885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Τίτλος και Διάγραμμα ή Οργανόγραμμ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SmartArt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FLC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025BB34-D628-4483-9EDC-A66C02E3B2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77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FLC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0D9AE-3C6A-45A0-9D3F-183973183A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2225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FLC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4B748-1C5A-4663-888B-606DBDE3D6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9285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FLC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22C52-BB13-4F77-9929-FF7B5FB378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15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FLC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3458F-A2BC-4F33-811A-5ACC063120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298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FLC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2FBF3-BB5B-4968-959C-AC42EE61EB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2970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FLC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A1EE2-2DCF-4CCA-BA0C-B9B99EB218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5778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FLC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9EF27-DBB8-4CF3-A63E-A7A62BC634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859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FLC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D393C-C84D-4929-9FB8-2F9DBC8BE2C1}" type="slidenum">
              <a:rPr lang="en-US" altLang="el-GR"/>
              <a:pPr>
                <a:defRPr/>
              </a:pPr>
              <a:t>‹#›</a:t>
            </a:fld>
            <a:endParaRPr lang="en-US" altLang="el-GR" dirty="0"/>
          </a:p>
        </p:txBody>
      </p:sp>
    </p:spTree>
    <p:extLst>
      <p:ext uri="{BB962C8B-B14F-4D97-AF65-F5344CB8AC3E}">
        <p14:creationId xmlns:p14="http://schemas.microsoft.com/office/powerpoint/2010/main" val="34098782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FLC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68B8E-E0A8-4CFC-8F21-E1A9D34AE2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62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FLC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1E893-E4E0-450F-B699-2928568944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4853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FLC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AEA54-E3B5-4FAB-BFC9-D253BD47D0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9027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FLC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3258D-62A4-49A8-95AF-58C42F2C86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614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FLC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B2E60-541C-43E8-BC9F-ED32701B7F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2692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Τίτλος και Διάγραμμα ή Οργανόγραμμ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SmartArt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FLC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025BB34-D628-4483-9EDC-A66C02E3B2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268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FLC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AFDBD-EEC8-4E30-AE01-FF92F11AA008}" type="slidenum">
              <a:rPr lang="en-US" altLang="el-GR"/>
              <a:pPr>
                <a:defRPr/>
              </a:pPr>
              <a:t>‹#›</a:t>
            </a:fld>
            <a:endParaRPr lang="en-US" altLang="el-GR" dirty="0"/>
          </a:p>
        </p:txBody>
      </p:sp>
    </p:spTree>
    <p:extLst>
      <p:ext uri="{BB962C8B-B14F-4D97-AF65-F5344CB8AC3E}">
        <p14:creationId xmlns:p14="http://schemas.microsoft.com/office/powerpoint/2010/main" val="4172775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FLC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37641-5124-430B-91C0-22408D32A5EF}" type="slidenum">
              <a:rPr lang="en-US" altLang="el-GR"/>
              <a:pPr>
                <a:defRPr/>
              </a:pPr>
              <a:t>‹#›</a:t>
            </a:fld>
            <a:endParaRPr lang="en-US" altLang="el-GR" dirty="0"/>
          </a:p>
        </p:txBody>
      </p:sp>
    </p:spTree>
    <p:extLst>
      <p:ext uri="{BB962C8B-B14F-4D97-AF65-F5344CB8AC3E}">
        <p14:creationId xmlns:p14="http://schemas.microsoft.com/office/powerpoint/2010/main" val="1479047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FLC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BC5B6-F2A0-41D1-8CC0-2EB4CC7F9E76}" type="slidenum">
              <a:rPr lang="en-US" altLang="el-GR"/>
              <a:pPr>
                <a:defRPr/>
              </a:pPr>
              <a:t>‹#›</a:t>
            </a:fld>
            <a:endParaRPr lang="en-US" altLang="el-GR" dirty="0"/>
          </a:p>
        </p:txBody>
      </p:sp>
    </p:spTree>
    <p:extLst>
      <p:ext uri="{BB962C8B-B14F-4D97-AF65-F5344CB8AC3E}">
        <p14:creationId xmlns:p14="http://schemas.microsoft.com/office/powerpoint/2010/main" val="126183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FLC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C8810-3BFC-4CE9-B18C-FF6D9104E2FD}" type="slidenum">
              <a:rPr lang="en-US" altLang="el-GR"/>
              <a:pPr>
                <a:defRPr/>
              </a:pPr>
              <a:t>‹#›</a:t>
            </a:fld>
            <a:endParaRPr lang="en-US" altLang="el-GR" dirty="0"/>
          </a:p>
        </p:txBody>
      </p:sp>
    </p:spTree>
    <p:extLst>
      <p:ext uri="{BB962C8B-B14F-4D97-AF65-F5344CB8AC3E}">
        <p14:creationId xmlns:p14="http://schemas.microsoft.com/office/powerpoint/2010/main" val="853126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FLC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19BCE-D61A-4877-AA91-3A0EE1C08774}" type="slidenum">
              <a:rPr lang="en-US" altLang="el-GR"/>
              <a:pPr>
                <a:defRPr/>
              </a:pPr>
              <a:t>‹#›</a:t>
            </a:fld>
            <a:endParaRPr lang="en-US" altLang="el-GR" dirty="0"/>
          </a:p>
        </p:txBody>
      </p:sp>
    </p:spTree>
    <p:extLst>
      <p:ext uri="{BB962C8B-B14F-4D97-AF65-F5344CB8AC3E}">
        <p14:creationId xmlns:p14="http://schemas.microsoft.com/office/powerpoint/2010/main" val="2027214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FLC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006F6-0F70-4A64-8AD0-75C0DA531762}" type="slidenum">
              <a:rPr lang="en-US" altLang="el-GR"/>
              <a:pPr>
                <a:defRPr/>
              </a:pPr>
              <a:t>‹#›</a:t>
            </a:fld>
            <a:endParaRPr lang="en-US" altLang="el-GR" dirty="0"/>
          </a:p>
        </p:txBody>
      </p:sp>
    </p:spTree>
    <p:extLst>
      <p:ext uri="{BB962C8B-B14F-4D97-AF65-F5344CB8AC3E}">
        <p14:creationId xmlns:p14="http://schemas.microsoft.com/office/powerpoint/2010/main" val="1406934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FLC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74ADF-09E1-4E74-8835-4302C8329CC8}" type="slidenum">
              <a:rPr lang="en-US" altLang="el-GR"/>
              <a:pPr>
                <a:defRPr/>
              </a:pPr>
              <a:t>‹#›</a:t>
            </a:fld>
            <a:endParaRPr lang="en-US" altLang="el-GR" dirty="0"/>
          </a:p>
        </p:txBody>
      </p:sp>
    </p:spTree>
    <p:extLst>
      <p:ext uri="{BB962C8B-B14F-4D97-AF65-F5344CB8AC3E}">
        <p14:creationId xmlns:p14="http://schemas.microsoft.com/office/powerpoint/2010/main" val="158965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 smtClean="0"/>
              <a:t>Click to edit Master text styles</a:t>
            </a:r>
          </a:p>
          <a:p>
            <a:pPr lvl="1"/>
            <a:r>
              <a:rPr lang="en-US" altLang="el-GR" smtClean="0"/>
              <a:t>Second level</a:t>
            </a:r>
          </a:p>
          <a:p>
            <a:pPr lvl="2"/>
            <a:r>
              <a:rPr lang="en-US" altLang="el-GR" smtClean="0"/>
              <a:t>Third level</a:t>
            </a:r>
          </a:p>
          <a:p>
            <a:pPr lvl="3"/>
            <a:r>
              <a:rPr lang="en-US" altLang="el-GR" smtClean="0"/>
              <a:t>Fourth level</a:t>
            </a:r>
          </a:p>
          <a:p>
            <a:pPr lvl="4"/>
            <a:r>
              <a:rPr lang="en-US" altLang="el-GR" smtClean="0"/>
              <a:t>Fifth level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FLC</a:t>
            </a:r>
            <a:endParaRPr lang="en-US" dirty="0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Osaka" pitchFamily="122" charset="-128"/>
              </a:defRPr>
            </a:lvl1pPr>
          </a:lstStyle>
          <a:p>
            <a:pPr>
              <a:defRPr/>
            </a:pPr>
            <a:fld id="{FA7997D2-7928-45C5-BB37-BA8A25E8E865}" type="slidenum">
              <a:rPr lang="en-US" altLang="el-GR"/>
              <a:pPr>
                <a:defRPr/>
              </a:pPr>
              <a:t>‹#›</a:t>
            </a:fld>
            <a:endParaRPr lang="en-US" alt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705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 smtClean="0"/>
              <a:t>Click to edit Master text styles</a:t>
            </a:r>
          </a:p>
          <a:p>
            <a:pPr lvl="1"/>
            <a:r>
              <a:rPr lang="en-US" altLang="el-GR" smtClean="0"/>
              <a:t>Second level</a:t>
            </a:r>
          </a:p>
          <a:p>
            <a:pPr lvl="2"/>
            <a:r>
              <a:rPr lang="en-US" altLang="el-GR" smtClean="0"/>
              <a:t>Third level</a:t>
            </a:r>
          </a:p>
          <a:p>
            <a:pPr lvl="3"/>
            <a:r>
              <a:rPr lang="en-US" altLang="el-GR" smtClean="0"/>
              <a:t>Fourth level</a:t>
            </a:r>
          </a:p>
          <a:p>
            <a:pPr lvl="4"/>
            <a:r>
              <a:rPr lang="en-US" altLang="el-GR" smtClean="0"/>
              <a:t>Fifth level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FLC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B4144467-E449-40FC-BC09-94872F462F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892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Osak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28" charset="-128"/>
          <a:cs typeface="Osaka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28" charset="-128"/>
          <a:cs typeface="Osaka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28" charset="-128"/>
          <a:cs typeface="Osaka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28" charset="-128"/>
          <a:cs typeface="Osaka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2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2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2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Osaka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Osak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Osak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Osak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Osak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notesSlide" Target="../notesSlides/notesSlide5.xml"/><Relationship Id="rId7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hyperlink" Target="mailto:dkaravatos@mou.gr" TargetMode="External"/><Relationship Id="rId7" Type="http://schemas.openxmlformats.org/officeDocument/2006/relationships/image" Target="../media/image13.jpeg"/><Relationship Id="rId2" Type="http://schemas.openxmlformats.org/officeDocument/2006/relationships/hyperlink" Target="mailto:kxristodoulou@mou.gr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hyperlink" Target="mailto:kfotiadis@mou.gr" TargetMode="External"/><Relationship Id="rId4" Type="http://schemas.openxmlformats.org/officeDocument/2006/relationships/hyperlink" Target="mailto:tsalonidis@mou.gr" TargetMode="External"/><Relationship Id="rId9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logon.ops.gr/ops_sec/register/eyd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Line 7"/>
          <p:cNvSpPr>
            <a:spLocks noChangeShapeType="1"/>
          </p:cNvSpPr>
          <p:nvPr/>
        </p:nvSpPr>
        <p:spPr bwMode="auto">
          <a:xfrm>
            <a:off x="381000" y="6400800"/>
            <a:ext cx="8305800" cy="0"/>
          </a:xfrm>
          <a:prstGeom prst="line">
            <a:avLst/>
          </a:prstGeom>
          <a:noFill/>
          <a:ln w="9525">
            <a:solidFill>
              <a:srgbClr val="FF120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l-GR" dirty="0">
              <a:solidFill>
                <a:srgbClr val="000000"/>
              </a:solidFill>
            </a:endParaRPr>
          </a:p>
        </p:txBody>
      </p:sp>
      <p:sp>
        <p:nvSpPr>
          <p:cNvPr id="2052" name="Line 15"/>
          <p:cNvSpPr>
            <a:spLocks noChangeShapeType="1"/>
          </p:cNvSpPr>
          <p:nvPr/>
        </p:nvSpPr>
        <p:spPr bwMode="auto">
          <a:xfrm>
            <a:off x="381000" y="1447800"/>
            <a:ext cx="8305800" cy="0"/>
          </a:xfrm>
          <a:prstGeom prst="line">
            <a:avLst/>
          </a:prstGeom>
          <a:noFill/>
          <a:ln w="38100">
            <a:solidFill>
              <a:srgbClr val="FF120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l-GR" dirty="0">
              <a:solidFill>
                <a:srgbClr val="000000"/>
              </a:solidFill>
            </a:endParaRPr>
          </a:p>
        </p:txBody>
      </p:sp>
      <p:sp>
        <p:nvSpPr>
          <p:cNvPr id="2053" name="Rectangle 16"/>
          <p:cNvSpPr>
            <a:spLocks noChangeArrowheads="1"/>
          </p:cNvSpPr>
          <p:nvPr/>
        </p:nvSpPr>
        <p:spPr bwMode="auto">
          <a:xfrm>
            <a:off x="0" y="774700"/>
            <a:ext cx="9144000" cy="6254750"/>
          </a:xfrm>
          <a:prstGeom prst="rect">
            <a:avLst/>
          </a:prstGeom>
          <a:solidFill>
            <a:srgbClr val="C1E2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l-GR" altLang="el-GR" sz="1400" dirty="0">
              <a:solidFill>
                <a:srgbClr val="000099"/>
              </a:solidFill>
            </a:endParaRPr>
          </a:p>
        </p:txBody>
      </p:sp>
      <p:sp>
        <p:nvSpPr>
          <p:cNvPr id="11" name="13 - Ορθογώνιο"/>
          <p:cNvSpPr>
            <a:spLocks noChangeArrowheads="1"/>
          </p:cNvSpPr>
          <p:nvPr/>
        </p:nvSpPr>
        <p:spPr bwMode="auto">
          <a:xfrm>
            <a:off x="1455398" y="2276872"/>
            <a:ext cx="6048375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Osaka" pitchFamily="12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Osaka" pitchFamily="12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Osaka" pitchFamily="12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Osaka" pitchFamily="12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Osaka" pitchFamily="12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Osaka" pitchFamily="12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Osaka" pitchFamily="12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Osaka" pitchFamily="12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Osaka" pitchFamily="122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l-GR" altLang="el-GR" sz="4000" b="1" dirty="0" smtClean="0">
                <a:solidFill>
                  <a:srgbClr val="0F4F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Osaka"/>
              </a:rPr>
              <a:t>ΔΙΑΔΙΚΑΣΙΕΣ / ΟΔΗΓΙΕΣ ΕΠΑΛΗΘΕΥΣΗΣ ΔΑΠΑΝΩΝ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l-GR" altLang="el-GR" sz="4000" b="1" dirty="0" smtClean="0">
                <a:solidFill>
                  <a:srgbClr val="0F4F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Osaka"/>
              </a:rPr>
              <a:t>ΜΕΣΩ ΟΠΣ</a:t>
            </a:r>
            <a:endParaRPr lang="en-GB" altLang="el-GR" sz="4000" b="1" dirty="0" smtClean="0">
              <a:solidFill>
                <a:srgbClr val="0F4F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Osaka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l-GR" altLang="el-GR" sz="2800" b="1" dirty="0">
              <a:solidFill>
                <a:srgbClr val="0F4F8F"/>
              </a:solidFill>
              <a:latin typeface="+mj-lt"/>
              <a:ea typeface="+mj-ea"/>
              <a:cs typeface="Osaka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50D9AE-3C6A-45A0-9D3F-183973183ACE}" type="slidenum">
              <a:rPr lang="en-US" sz="1000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 sz="1000" dirty="0">
              <a:solidFill>
                <a:srgbClr val="000000"/>
              </a:solidFill>
            </a:endParaRPr>
          </a:p>
        </p:txBody>
      </p:sp>
      <p:grpSp>
        <p:nvGrpSpPr>
          <p:cNvPr id="8" name="Ομάδα 7"/>
          <p:cNvGrpSpPr/>
          <p:nvPr/>
        </p:nvGrpSpPr>
        <p:grpSpPr>
          <a:xfrm>
            <a:off x="0" y="0"/>
            <a:ext cx="9144000" cy="774700"/>
            <a:chOff x="0" y="0"/>
            <a:chExt cx="9144000" cy="774700"/>
          </a:xfrm>
        </p:grpSpPr>
        <p:pic>
          <p:nvPicPr>
            <p:cNvPr id="9" name="Picture 6" descr="powerPlogB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774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 descr="image00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493" t="14930" r="62604" b="50000"/>
            <a:stretch/>
          </p:blipFill>
          <p:spPr bwMode="auto">
            <a:xfrm>
              <a:off x="1997472" y="387350"/>
              <a:ext cx="342280" cy="274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2971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Line 7"/>
          <p:cNvSpPr>
            <a:spLocks noChangeShapeType="1"/>
          </p:cNvSpPr>
          <p:nvPr/>
        </p:nvSpPr>
        <p:spPr bwMode="auto">
          <a:xfrm>
            <a:off x="381000" y="6400800"/>
            <a:ext cx="8305800" cy="0"/>
          </a:xfrm>
          <a:prstGeom prst="line">
            <a:avLst/>
          </a:prstGeom>
          <a:noFill/>
          <a:ln w="9525">
            <a:solidFill>
              <a:srgbClr val="FF120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l-GR" dirty="0">
              <a:solidFill>
                <a:srgbClr val="000000"/>
              </a:solidFill>
            </a:endParaRPr>
          </a:p>
        </p:txBody>
      </p:sp>
      <p:sp>
        <p:nvSpPr>
          <p:cNvPr id="2052" name="Line 15"/>
          <p:cNvSpPr>
            <a:spLocks noChangeShapeType="1"/>
          </p:cNvSpPr>
          <p:nvPr/>
        </p:nvSpPr>
        <p:spPr bwMode="auto">
          <a:xfrm>
            <a:off x="381000" y="1447800"/>
            <a:ext cx="8305800" cy="0"/>
          </a:xfrm>
          <a:prstGeom prst="line">
            <a:avLst/>
          </a:prstGeom>
          <a:noFill/>
          <a:ln w="38100">
            <a:solidFill>
              <a:srgbClr val="FF120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l-GR" dirty="0">
              <a:solidFill>
                <a:srgbClr val="000000"/>
              </a:solidFill>
            </a:endParaRPr>
          </a:p>
        </p:txBody>
      </p:sp>
      <p:sp>
        <p:nvSpPr>
          <p:cNvPr id="2053" name="Rectangle 16"/>
          <p:cNvSpPr>
            <a:spLocks noChangeArrowheads="1"/>
          </p:cNvSpPr>
          <p:nvPr/>
        </p:nvSpPr>
        <p:spPr bwMode="auto">
          <a:xfrm>
            <a:off x="11711" y="774700"/>
            <a:ext cx="9144000" cy="6254750"/>
          </a:xfrm>
          <a:prstGeom prst="rect">
            <a:avLst/>
          </a:prstGeom>
          <a:solidFill>
            <a:srgbClr val="C1E2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l-GR" altLang="el-GR" sz="1400" dirty="0">
              <a:solidFill>
                <a:srgbClr val="000099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50D9AE-3C6A-45A0-9D3F-183973183ACE}" type="slidenum">
              <a:rPr lang="en-US" sz="1000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sz="1000" dirty="0">
              <a:solidFill>
                <a:srgbClr val="0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774700"/>
            <a:ext cx="2232248" cy="108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Ομάδα 9"/>
          <p:cNvGrpSpPr/>
          <p:nvPr/>
        </p:nvGrpSpPr>
        <p:grpSpPr>
          <a:xfrm>
            <a:off x="0" y="0"/>
            <a:ext cx="9144000" cy="774700"/>
            <a:chOff x="0" y="0"/>
            <a:chExt cx="9144000" cy="774700"/>
          </a:xfrm>
        </p:grpSpPr>
        <p:pic>
          <p:nvPicPr>
            <p:cNvPr id="11" name="Picture 6" descr="powerPlog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774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" descr="image00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493" t="14930" r="62604" b="50000"/>
            <a:stretch/>
          </p:blipFill>
          <p:spPr bwMode="auto">
            <a:xfrm>
              <a:off x="1997472" y="387350"/>
              <a:ext cx="342280" cy="274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2776" y="0"/>
            <a:ext cx="12736000" cy="71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448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Line 7"/>
          <p:cNvSpPr>
            <a:spLocks noChangeShapeType="1"/>
          </p:cNvSpPr>
          <p:nvPr/>
        </p:nvSpPr>
        <p:spPr bwMode="auto">
          <a:xfrm>
            <a:off x="381000" y="6400800"/>
            <a:ext cx="8305800" cy="0"/>
          </a:xfrm>
          <a:prstGeom prst="line">
            <a:avLst/>
          </a:prstGeom>
          <a:noFill/>
          <a:ln w="9525">
            <a:solidFill>
              <a:srgbClr val="FF120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l-GR" dirty="0">
              <a:solidFill>
                <a:srgbClr val="000000"/>
              </a:solidFill>
            </a:endParaRPr>
          </a:p>
        </p:txBody>
      </p:sp>
      <p:sp>
        <p:nvSpPr>
          <p:cNvPr id="2052" name="Line 15"/>
          <p:cNvSpPr>
            <a:spLocks noChangeShapeType="1"/>
          </p:cNvSpPr>
          <p:nvPr/>
        </p:nvSpPr>
        <p:spPr bwMode="auto">
          <a:xfrm>
            <a:off x="381000" y="1447800"/>
            <a:ext cx="8305800" cy="0"/>
          </a:xfrm>
          <a:prstGeom prst="line">
            <a:avLst/>
          </a:prstGeom>
          <a:noFill/>
          <a:ln w="38100">
            <a:solidFill>
              <a:srgbClr val="FF120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l-GR" dirty="0">
              <a:solidFill>
                <a:srgbClr val="000000"/>
              </a:solidFill>
            </a:endParaRPr>
          </a:p>
        </p:txBody>
      </p:sp>
      <p:sp>
        <p:nvSpPr>
          <p:cNvPr id="2053" name="Rectangle 16"/>
          <p:cNvSpPr>
            <a:spLocks noChangeArrowheads="1"/>
          </p:cNvSpPr>
          <p:nvPr/>
        </p:nvSpPr>
        <p:spPr bwMode="auto">
          <a:xfrm>
            <a:off x="11711" y="774700"/>
            <a:ext cx="9144000" cy="6254750"/>
          </a:xfrm>
          <a:prstGeom prst="rect">
            <a:avLst/>
          </a:prstGeom>
          <a:solidFill>
            <a:srgbClr val="C1E2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l-GR" altLang="el-GR" sz="1400" dirty="0">
              <a:solidFill>
                <a:srgbClr val="000099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50D9AE-3C6A-45A0-9D3F-183973183ACE}" type="slidenum">
              <a:rPr lang="en-US" sz="1000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sz="1000" dirty="0">
              <a:solidFill>
                <a:srgbClr val="0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774700"/>
            <a:ext cx="2232248" cy="108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Ορθογώνιο 12"/>
          <p:cNvSpPr/>
          <p:nvPr/>
        </p:nvSpPr>
        <p:spPr>
          <a:xfrm>
            <a:off x="525200" y="1988840"/>
            <a:ext cx="800323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1800" dirty="0" smtClean="0"/>
              <a:t>«Ενέργειες» Δελτίου Δήλωσης Δαπανών: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1800" b="1" dirty="0" smtClean="0"/>
              <a:t>Επεξεργασία / </a:t>
            </a:r>
            <a:r>
              <a:rPr lang="en-US" sz="1800" b="1" dirty="0" smtClean="0"/>
              <a:t>Edit</a:t>
            </a:r>
            <a:endParaRPr lang="el-GR" sz="1800" b="1" dirty="0" smtClean="0"/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1800" b="1" dirty="0" smtClean="0"/>
              <a:t>Επισκόπηση</a:t>
            </a:r>
            <a:r>
              <a:rPr lang="en-US" sz="1800" b="1" dirty="0" smtClean="0"/>
              <a:t> / View</a:t>
            </a:r>
            <a:endParaRPr lang="el-GR" sz="1800" b="1" dirty="0" smtClean="0"/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1800" b="1" dirty="0" smtClean="0"/>
              <a:t>Εκτύπωση</a:t>
            </a:r>
            <a:r>
              <a:rPr lang="en-US" sz="1800" b="1" dirty="0" smtClean="0"/>
              <a:t> / Print (</a:t>
            </a:r>
            <a:r>
              <a:rPr lang="el-GR" sz="1800" b="1" dirty="0" smtClean="0"/>
              <a:t>πίνακας δαπανών)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1800" dirty="0" smtClean="0"/>
              <a:t>Διαγραφή</a:t>
            </a:r>
            <a:r>
              <a:rPr lang="en-US" sz="1800" dirty="0" smtClean="0"/>
              <a:t> / Delete</a:t>
            </a:r>
            <a:endParaRPr lang="el-GR" sz="1800" dirty="0" smtClean="0"/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1800" strike="sngStrike" dirty="0" smtClean="0"/>
              <a:t>Ακύρωση</a:t>
            </a:r>
            <a:r>
              <a:rPr lang="en-US" sz="1800" strike="sngStrike" dirty="0" smtClean="0"/>
              <a:t> / Cancellation</a:t>
            </a:r>
            <a:endParaRPr lang="el-GR" sz="1800" strike="sngStrike" dirty="0" smtClean="0"/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1800" b="1" dirty="0" smtClean="0"/>
              <a:t>Επιστροφή</a:t>
            </a:r>
            <a:r>
              <a:rPr lang="en-US" sz="1800" b="1" dirty="0" smtClean="0"/>
              <a:t> / Return</a:t>
            </a:r>
            <a:endParaRPr lang="el-GR" sz="1800" b="1" dirty="0" smtClean="0"/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1800" b="1" dirty="0" smtClean="0"/>
              <a:t>Επαλήθευση</a:t>
            </a:r>
            <a:r>
              <a:rPr lang="en-US" sz="1800" b="1" dirty="0" smtClean="0"/>
              <a:t> / Verification</a:t>
            </a:r>
            <a:endParaRPr lang="el-GR" sz="1800" b="1" dirty="0" smtClean="0"/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1800" dirty="0" smtClean="0"/>
              <a:t>Οριστικοποίηση</a:t>
            </a:r>
            <a:r>
              <a:rPr lang="en-US" sz="1800" dirty="0" smtClean="0"/>
              <a:t> / Finalization</a:t>
            </a:r>
            <a:endParaRPr lang="el-GR" sz="1800" dirty="0" smtClean="0"/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1800" u="sng" dirty="0" smtClean="0"/>
              <a:t>Αναίρεση</a:t>
            </a:r>
            <a:r>
              <a:rPr lang="en-US" sz="1800" u="sng" dirty="0" smtClean="0"/>
              <a:t> / Uncheck</a:t>
            </a:r>
            <a:r>
              <a:rPr lang="el-GR" sz="1800" u="sng" dirty="0" smtClean="0"/>
              <a:t>       </a:t>
            </a:r>
            <a:r>
              <a:rPr lang="el-GR" sz="1600" u="sng" dirty="0" smtClean="0"/>
              <a:t>Η ΔΑ/ΚΓ για «επιστροφή» του ΔΔΔ στον επαληθευτή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1800" b="1" dirty="0" smtClean="0"/>
              <a:t>Επικοινωνία</a:t>
            </a:r>
            <a:r>
              <a:rPr lang="en-US" sz="1800" b="1" dirty="0" smtClean="0"/>
              <a:t> / Contact</a:t>
            </a:r>
            <a:endParaRPr lang="en-US" sz="2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" name="Ομάδα 9"/>
          <p:cNvGrpSpPr/>
          <p:nvPr/>
        </p:nvGrpSpPr>
        <p:grpSpPr>
          <a:xfrm>
            <a:off x="0" y="0"/>
            <a:ext cx="9144000" cy="774700"/>
            <a:chOff x="0" y="0"/>
            <a:chExt cx="9144000" cy="774700"/>
          </a:xfrm>
        </p:grpSpPr>
        <p:pic>
          <p:nvPicPr>
            <p:cNvPr id="11" name="Picture 6" descr="powerPlog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774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" descr="image00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493" t="14930" r="62604" b="50000"/>
            <a:stretch/>
          </p:blipFill>
          <p:spPr bwMode="auto">
            <a:xfrm>
              <a:off x="1997472" y="387350"/>
              <a:ext cx="342280" cy="274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8" name="Ευθύγραμμο βέλος σύνδεσης 7"/>
          <p:cNvCxnSpPr/>
          <p:nvPr/>
        </p:nvCxnSpPr>
        <p:spPr bwMode="auto">
          <a:xfrm>
            <a:off x="3725564" y="5954960"/>
            <a:ext cx="53710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21499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Line 7"/>
          <p:cNvSpPr>
            <a:spLocks noChangeShapeType="1"/>
          </p:cNvSpPr>
          <p:nvPr/>
        </p:nvSpPr>
        <p:spPr bwMode="auto">
          <a:xfrm>
            <a:off x="381000" y="6400800"/>
            <a:ext cx="8305800" cy="0"/>
          </a:xfrm>
          <a:prstGeom prst="line">
            <a:avLst/>
          </a:prstGeom>
          <a:noFill/>
          <a:ln w="9525">
            <a:solidFill>
              <a:srgbClr val="FF120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l-GR" dirty="0">
              <a:solidFill>
                <a:srgbClr val="000000"/>
              </a:solidFill>
            </a:endParaRPr>
          </a:p>
        </p:txBody>
      </p:sp>
      <p:sp>
        <p:nvSpPr>
          <p:cNvPr id="2052" name="Line 15"/>
          <p:cNvSpPr>
            <a:spLocks noChangeShapeType="1"/>
          </p:cNvSpPr>
          <p:nvPr/>
        </p:nvSpPr>
        <p:spPr bwMode="auto">
          <a:xfrm>
            <a:off x="381000" y="1447800"/>
            <a:ext cx="8305800" cy="0"/>
          </a:xfrm>
          <a:prstGeom prst="line">
            <a:avLst/>
          </a:prstGeom>
          <a:noFill/>
          <a:ln w="38100">
            <a:solidFill>
              <a:srgbClr val="FF120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l-GR" dirty="0">
              <a:solidFill>
                <a:srgbClr val="000000"/>
              </a:solidFill>
            </a:endParaRPr>
          </a:p>
        </p:txBody>
      </p:sp>
      <p:sp>
        <p:nvSpPr>
          <p:cNvPr id="2053" name="Rectangle 16"/>
          <p:cNvSpPr>
            <a:spLocks noChangeArrowheads="1"/>
          </p:cNvSpPr>
          <p:nvPr/>
        </p:nvSpPr>
        <p:spPr bwMode="auto">
          <a:xfrm>
            <a:off x="11711" y="774700"/>
            <a:ext cx="9144000" cy="6254750"/>
          </a:xfrm>
          <a:prstGeom prst="rect">
            <a:avLst/>
          </a:prstGeom>
          <a:solidFill>
            <a:srgbClr val="C1E2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l-GR" altLang="el-GR" sz="1400" dirty="0">
              <a:solidFill>
                <a:srgbClr val="000099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50D9AE-3C6A-45A0-9D3F-183973183ACE}" type="slidenum">
              <a:rPr lang="en-US" sz="1000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 sz="1000" dirty="0">
              <a:solidFill>
                <a:srgbClr val="0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774700"/>
            <a:ext cx="2232248" cy="108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Ομάδα 9"/>
          <p:cNvGrpSpPr/>
          <p:nvPr/>
        </p:nvGrpSpPr>
        <p:grpSpPr>
          <a:xfrm>
            <a:off x="0" y="0"/>
            <a:ext cx="9144000" cy="774700"/>
            <a:chOff x="0" y="0"/>
            <a:chExt cx="9144000" cy="774700"/>
          </a:xfrm>
        </p:grpSpPr>
        <p:pic>
          <p:nvPicPr>
            <p:cNvPr id="11" name="Picture 6" descr="powerPlog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774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" descr="image00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493" t="14930" r="62604" b="50000"/>
            <a:stretch/>
          </p:blipFill>
          <p:spPr bwMode="auto">
            <a:xfrm>
              <a:off x="1997472" y="387350"/>
              <a:ext cx="342280" cy="274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805" y="228286"/>
            <a:ext cx="11520000" cy="6801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691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Line 7"/>
          <p:cNvSpPr>
            <a:spLocks noChangeShapeType="1"/>
          </p:cNvSpPr>
          <p:nvPr/>
        </p:nvSpPr>
        <p:spPr bwMode="auto">
          <a:xfrm>
            <a:off x="381000" y="6400800"/>
            <a:ext cx="8305800" cy="0"/>
          </a:xfrm>
          <a:prstGeom prst="line">
            <a:avLst/>
          </a:prstGeom>
          <a:noFill/>
          <a:ln w="9525">
            <a:solidFill>
              <a:srgbClr val="FF120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l-GR" dirty="0">
              <a:solidFill>
                <a:srgbClr val="000000"/>
              </a:solidFill>
            </a:endParaRPr>
          </a:p>
        </p:txBody>
      </p:sp>
      <p:sp>
        <p:nvSpPr>
          <p:cNvPr id="2052" name="Line 15"/>
          <p:cNvSpPr>
            <a:spLocks noChangeShapeType="1"/>
          </p:cNvSpPr>
          <p:nvPr/>
        </p:nvSpPr>
        <p:spPr bwMode="auto">
          <a:xfrm>
            <a:off x="381000" y="1447800"/>
            <a:ext cx="8305800" cy="0"/>
          </a:xfrm>
          <a:prstGeom prst="line">
            <a:avLst/>
          </a:prstGeom>
          <a:noFill/>
          <a:ln w="38100">
            <a:solidFill>
              <a:srgbClr val="FF120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l-GR" dirty="0">
              <a:solidFill>
                <a:srgbClr val="000000"/>
              </a:solidFill>
            </a:endParaRPr>
          </a:p>
        </p:txBody>
      </p:sp>
      <p:sp>
        <p:nvSpPr>
          <p:cNvPr id="2053" name="Rectangle 16"/>
          <p:cNvSpPr>
            <a:spLocks noChangeArrowheads="1"/>
          </p:cNvSpPr>
          <p:nvPr/>
        </p:nvSpPr>
        <p:spPr bwMode="auto">
          <a:xfrm>
            <a:off x="11711" y="774700"/>
            <a:ext cx="9144000" cy="6254750"/>
          </a:xfrm>
          <a:prstGeom prst="rect">
            <a:avLst/>
          </a:prstGeom>
          <a:solidFill>
            <a:srgbClr val="C1E2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l-GR" altLang="el-GR" sz="1400" dirty="0">
              <a:solidFill>
                <a:srgbClr val="000099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50D9AE-3C6A-45A0-9D3F-183973183ACE}" type="slidenum">
              <a:rPr lang="en-US" sz="1000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 sz="1000" dirty="0">
              <a:solidFill>
                <a:srgbClr val="0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774700"/>
            <a:ext cx="2232248" cy="108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Ορθογώνιο 12"/>
          <p:cNvSpPr/>
          <p:nvPr/>
        </p:nvSpPr>
        <p:spPr>
          <a:xfrm>
            <a:off x="534598" y="1883705"/>
            <a:ext cx="800323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l-GR" sz="1800" dirty="0" smtClean="0"/>
              <a:t>«Σωστός» τρόπος δήλωσης της </a:t>
            </a:r>
            <a:r>
              <a:rPr lang="en-US" sz="1800" dirty="0" smtClean="0"/>
              <a:t>“</a:t>
            </a:r>
            <a:r>
              <a:rPr lang="el-GR" sz="1800" dirty="0" smtClean="0"/>
              <a:t>λογιστικής / εξωλογιστικής κατάστασης</a:t>
            </a:r>
            <a:r>
              <a:rPr lang="en-US" sz="1800" dirty="0" smtClean="0"/>
              <a:t>”</a:t>
            </a:r>
            <a:r>
              <a:rPr lang="el-GR" sz="1800" dirty="0" smtClean="0"/>
              <a:t> (κωδικός είδους παραστατικού)</a:t>
            </a:r>
            <a:r>
              <a:rPr lang="en-US" sz="1800" dirty="0" smtClean="0"/>
              <a:t> </a:t>
            </a:r>
            <a:r>
              <a:rPr lang="el-GR" sz="1800" dirty="0" smtClean="0"/>
              <a:t>και για παραστατικό δαπάνης και για παραστατικό πληρωμής : </a:t>
            </a:r>
            <a:r>
              <a:rPr lang="en-US" sz="1800" u="sng" dirty="0" smtClean="0"/>
              <a:t>MIS/</a:t>
            </a:r>
            <a:r>
              <a:rPr lang="el-GR" sz="1800" u="sng" dirty="0" err="1" smtClean="0"/>
              <a:t>αριθμ</a:t>
            </a:r>
            <a:r>
              <a:rPr lang="el-GR" sz="1800" u="sng" dirty="0" smtClean="0"/>
              <a:t>. εταίρου/τελευταία ημερομηνία περιόδου/κατηγορία δαπάνης (</a:t>
            </a:r>
            <a:r>
              <a:rPr lang="en-US" sz="1800" u="sng" dirty="0" smtClean="0"/>
              <a:t>staff)</a:t>
            </a:r>
            <a:endParaRPr lang="el-GR" sz="1800" u="sng" dirty="0" smtClean="0"/>
          </a:p>
          <a:p>
            <a:pPr marL="285750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l-GR" sz="1800" dirty="0" smtClean="0"/>
              <a:t>Η χρήση της </a:t>
            </a:r>
            <a:r>
              <a:rPr lang="en-US" sz="1800" dirty="0" smtClean="0"/>
              <a:t>“</a:t>
            </a:r>
            <a:r>
              <a:rPr lang="el-GR" sz="1800" dirty="0"/>
              <a:t>λογιστικής / εξωλογιστικής κατάστασης</a:t>
            </a:r>
            <a:r>
              <a:rPr lang="en-US" sz="1800" dirty="0"/>
              <a:t>”</a:t>
            </a:r>
            <a:r>
              <a:rPr lang="el-GR" sz="1800" dirty="0"/>
              <a:t> </a:t>
            </a:r>
            <a:r>
              <a:rPr lang="el-GR" sz="1800" dirty="0" smtClean="0"/>
              <a:t>ισχύει μόνο για κατηγορίες δαπάνης: </a:t>
            </a:r>
            <a:r>
              <a:rPr lang="en-US" sz="1800" dirty="0" smtClean="0"/>
              <a:t>staff, office, travel</a:t>
            </a:r>
          </a:p>
          <a:p>
            <a:pPr marL="285750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l-GR" sz="1800" dirty="0"/>
              <a:t>«Σωστός» τρόπος δήλωσης </a:t>
            </a:r>
            <a:r>
              <a:rPr lang="el-GR" sz="1800" dirty="0" smtClean="0"/>
              <a:t>του </a:t>
            </a:r>
            <a:r>
              <a:rPr lang="en-US" sz="1800" dirty="0" smtClean="0"/>
              <a:t>“flat rate”</a:t>
            </a:r>
            <a:r>
              <a:rPr lang="el-GR" sz="1800" dirty="0" smtClean="0"/>
              <a:t> </a:t>
            </a:r>
            <a:r>
              <a:rPr lang="el-GR" sz="1800" dirty="0"/>
              <a:t>(κωδικός είδους παραστατικού): </a:t>
            </a:r>
            <a:r>
              <a:rPr lang="en-US" sz="1800" u="sng" dirty="0"/>
              <a:t>MIS/</a:t>
            </a:r>
            <a:r>
              <a:rPr lang="el-GR" sz="1800" u="sng" dirty="0" err="1"/>
              <a:t>αριθμ</a:t>
            </a:r>
            <a:r>
              <a:rPr lang="el-GR" sz="1800" u="sng" dirty="0"/>
              <a:t>. εταίρου/τελευταία ημερομηνία περιόδου/κατηγορία δαπάνης </a:t>
            </a:r>
            <a:r>
              <a:rPr lang="el-GR" sz="1800" u="sng" dirty="0" smtClean="0"/>
              <a:t>(</a:t>
            </a:r>
            <a:r>
              <a:rPr lang="en-US" sz="1800" u="sng" dirty="0" smtClean="0"/>
              <a:t>office)/flat. </a:t>
            </a:r>
            <a:r>
              <a:rPr lang="el-GR" sz="1800" dirty="0" smtClean="0"/>
              <a:t>Σε πολλές περιπτώσεις ο δικαιούχος χρησιμοποιεί απλά τη λέξη </a:t>
            </a:r>
            <a:r>
              <a:rPr lang="en-US" sz="1800" dirty="0" smtClean="0"/>
              <a:t>“flat” </a:t>
            </a:r>
            <a:r>
              <a:rPr lang="el-GR" sz="1800" dirty="0" smtClean="0"/>
              <a:t>ή </a:t>
            </a:r>
            <a:r>
              <a:rPr lang="en-US" sz="1800" dirty="0" smtClean="0"/>
              <a:t>“flat rate”.</a:t>
            </a:r>
            <a:endParaRPr lang="el-GR" sz="1800" dirty="0" smtClean="0"/>
          </a:p>
        </p:txBody>
      </p:sp>
      <p:grpSp>
        <p:nvGrpSpPr>
          <p:cNvPr id="10" name="Ομάδα 9"/>
          <p:cNvGrpSpPr/>
          <p:nvPr/>
        </p:nvGrpSpPr>
        <p:grpSpPr>
          <a:xfrm>
            <a:off x="0" y="0"/>
            <a:ext cx="9144000" cy="774700"/>
            <a:chOff x="0" y="0"/>
            <a:chExt cx="9144000" cy="774700"/>
          </a:xfrm>
        </p:grpSpPr>
        <p:pic>
          <p:nvPicPr>
            <p:cNvPr id="11" name="Picture 6" descr="powerPlog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774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" descr="image00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493" t="14930" r="62604" b="50000"/>
            <a:stretch/>
          </p:blipFill>
          <p:spPr bwMode="auto">
            <a:xfrm>
              <a:off x="1997472" y="387350"/>
              <a:ext cx="342280" cy="274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8685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Line 7"/>
          <p:cNvSpPr>
            <a:spLocks noChangeShapeType="1"/>
          </p:cNvSpPr>
          <p:nvPr/>
        </p:nvSpPr>
        <p:spPr bwMode="auto">
          <a:xfrm>
            <a:off x="381000" y="6400800"/>
            <a:ext cx="8305800" cy="0"/>
          </a:xfrm>
          <a:prstGeom prst="line">
            <a:avLst/>
          </a:prstGeom>
          <a:noFill/>
          <a:ln w="9525">
            <a:solidFill>
              <a:srgbClr val="FF120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l-GR" dirty="0">
              <a:solidFill>
                <a:srgbClr val="000000"/>
              </a:solidFill>
            </a:endParaRPr>
          </a:p>
        </p:txBody>
      </p:sp>
      <p:sp>
        <p:nvSpPr>
          <p:cNvPr id="2052" name="Line 15"/>
          <p:cNvSpPr>
            <a:spLocks noChangeShapeType="1"/>
          </p:cNvSpPr>
          <p:nvPr/>
        </p:nvSpPr>
        <p:spPr bwMode="auto">
          <a:xfrm>
            <a:off x="381000" y="1447800"/>
            <a:ext cx="8305800" cy="0"/>
          </a:xfrm>
          <a:prstGeom prst="line">
            <a:avLst/>
          </a:prstGeom>
          <a:noFill/>
          <a:ln w="38100">
            <a:solidFill>
              <a:srgbClr val="FF120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l-GR" dirty="0">
              <a:solidFill>
                <a:srgbClr val="000000"/>
              </a:solidFill>
            </a:endParaRPr>
          </a:p>
        </p:txBody>
      </p:sp>
      <p:sp>
        <p:nvSpPr>
          <p:cNvPr id="2053" name="Rectangle 16"/>
          <p:cNvSpPr>
            <a:spLocks noChangeArrowheads="1"/>
          </p:cNvSpPr>
          <p:nvPr/>
        </p:nvSpPr>
        <p:spPr bwMode="auto">
          <a:xfrm>
            <a:off x="11711" y="774700"/>
            <a:ext cx="9144000" cy="6254750"/>
          </a:xfrm>
          <a:prstGeom prst="rect">
            <a:avLst/>
          </a:prstGeom>
          <a:solidFill>
            <a:srgbClr val="C1E2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l-GR" altLang="el-GR" sz="1400" dirty="0">
              <a:solidFill>
                <a:srgbClr val="000099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50D9AE-3C6A-45A0-9D3F-183973183ACE}" type="slidenum">
              <a:rPr lang="en-US" sz="1000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 sz="1000" dirty="0">
              <a:solidFill>
                <a:srgbClr val="0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774700"/>
            <a:ext cx="2232248" cy="108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Ορθογώνιο 12"/>
          <p:cNvSpPr/>
          <p:nvPr/>
        </p:nvSpPr>
        <p:spPr>
          <a:xfrm>
            <a:off x="534598" y="1883705"/>
            <a:ext cx="800323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l-GR" sz="1800" dirty="0" smtClean="0"/>
              <a:t>Στην οθόνη του ΔΔΔ, στο τμήμα </a:t>
            </a:r>
            <a:r>
              <a:rPr lang="en-US" sz="1800" dirty="0" smtClean="0"/>
              <a:t>“</a:t>
            </a:r>
            <a:r>
              <a:rPr lang="el-GR" sz="1800" dirty="0" smtClean="0"/>
              <a:t>Δ. Διοικητική Επαλήθευση</a:t>
            </a:r>
            <a:r>
              <a:rPr lang="en-US" sz="1800" dirty="0" smtClean="0"/>
              <a:t>”, </a:t>
            </a:r>
            <a:r>
              <a:rPr lang="el-GR" sz="1800" dirty="0" smtClean="0"/>
              <a:t>ο επαληθευτής πρέπει πάντα να επιλέγει από τη</a:t>
            </a:r>
            <a:r>
              <a:rPr lang="en-US" sz="1800" dirty="0" smtClean="0"/>
              <a:t> </a:t>
            </a:r>
            <a:r>
              <a:rPr lang="el-GR" sz="1800" dirty="0" smtClean="0"/>
              <a:t>σχετική λίστα του πεδίου </a:t>
            </a:r>
            <a:r>
              <a:rPr lang="en-US" sz="1800" dirty="0" smtClean="0"/>
              <a:t>“</a:t>
            </a:r>
            <a:r>
              <a:rPr lang="el-GR" sz="1800" dirty="0" smtClean="0"/>
              <a:t>Υπεύθυνος επαλήθευσης / </a:t>
            </a:r>
            <a:r>
              <a:rPr lang="en-US" sz="1800" dirty="0" smtClean="0"/>
              <a:t>controller”</a:t>
            </a:r>
            <a:r>
              <a:rPr lang="el-GR" sz="1800" dirty="0" smtClean="0"/>
              <a:t>, το όνομα του</a:t>
            </a:r>
            <a:endParaRPr lang="en-US" sz="1800" dirty="0" smtClean="0"/>
          </a:p>
          <a:p>
            <a:pPr marL="285750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l-GR" sz="1800" dirty="0" smtClean="0"/>
              <a:t>Στο ίδιο τμήμα, στην περιοχή </a:t>
            </a:r>
            <a:r>
              <a:rPr lang="en-US" sz="1800" dirty="0" smtClean="0"/>
              <a:t>“</a:t>
            </a:r>
            <a:r>
              <a:rPr lang="el-GR" sz="1800" dirty="0" smtClean="0"/>
              <a:t>Περιγραφή ευρημάτων</a:t>
            </a:r>
            <a:r>
              <a:rPr lang="en-US" sz="1800" dirty="0" smtClean="0"/>
              <a:t>”</a:t>
            </a:r>
            <a:r>
              <a:rPr lang="el-GR" sz="1800" dirty="0" smtClean="0"/>
              <a:t>, ο επαληθευτής θα πρέπει να τσεκάρει τα σχετικά </a:t>
            </a:r>
            <a:r>
              <a:rPr lang="en-US" sz="1800" dirty="0" smtClean="0"/>
              <a:t>“check boxes” </a:t>
            </a:r>
            <a:r>
              <a:rPr lang="el-GR" sz="1800" dirty="0" smtClean="0"/>
              <a:t>και να περιγράφει αναλυτικά (στην Αγγλική γλώσσα) τα ευρήματα του / παρατηρήσεις</a:t>
            </a:r>
          </a:p>
          <a:p>
            <a:pPr marL="285750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l-GR" sz="1800" dirty="0" smtClean="0"/>
              <a:t>Όταν ολοκληρώσει την εργασία του, </a:t>
            </a:r>
            <a:r>
              <a:rPr lang="el-GR" sz="1800" u="sng" dirty="0" smtClean="0"/>
              <a:t>και υπάρχουν ευρήματα</a:t>
            </a:r>
            <a:r>
              <a:rPr lang="el-GR" sz="1800" dirty="0" smtClean="0"/>
              <a:t>, </a:t>
            </a:r>
            <a:r>
              <a:rPr lang="el-GR" sz="1800" b="1" dirty="0" smtClean="0"/>
              <a:t>ΔΕΝ </a:t>
            </a:r>
            <a:r>
              <a:rPr lang="el-GR" sz="1800" dirty="0" smtClean="0"/>
              <a:t>θα προχωρά σε «επαλήθευση» (κατάσταση ΔΔΔ «επαληθευμένο»), αλλά θα στέλνει μέσω της «επικοινωνίας» στον δικαιούχο (και όπου αλλού χρειάζεται) τα 4 έγγραφα και θα περιμένει 5 εργάσιμες μέρες για τυχόν αντιρρήσεις. Μετά το πέρας της προθεσμίας αυτής θα προχωρά στην «επαλήθευση» των δαπανών.</a:t>
            </a:r>
            <a:endParaRPr lang="el-GR" sz="1800" b="1" dirty="0" smtClean="0"/>
          </a:p>
        </p:txBody>
      </p:sp>
      <p:grpSp>
        <p:nvGrpSpPr>
          <p:cNvPr id="10" name="Ομάδα 9"/>
          <p:cNvGrpSpPr/>
          <p:nvPr/>
        </p:nvGrpSpPr>
        <p:grpSpPr>
          <a:xfrm>
            <a:off x="0" y="0"/>
            <a:ext cx="9144000" cy="774700"/>
            <a:chOff x="0" y="0"/>
            <a:chExt cx="9144000" cy="774700"/>
          </a:xfrm>
        </p:grpSpPr>
        <p:pic>
          <p:nvPicPr>
            <p:cNvPr id="11" name="Picture 6" descr="powerPlog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774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" descr="image00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493" t="14930" r="62604" b="50000"/>
            <a:stretch/>
          </p:blipFill>
          <p:spPr bwMode="auto">
            <a:xfrm>
              <a:off x="1997472" y="387350"/>
              <a:ext cx="342280" cy="274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9629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Line 7"/>
          <p:cNvSpPr>
            <a:spLocks noChangeShapeType="1"/>
          </p:cNvSpPr>
          <p:nvPr/>
        </p:nvSpPr>
        <p:spPr bwMode="auto">
          <a:xfrm>
            <a:off x="381000" y="6400800"/>
            <a:ext cx="8305800" cy="0"/>
          </a:xfrm>
          <a:prstGeom prst="line">
            <a:avLst/>
          </a:prstGeom>
          <a:noFill/>
          <a:ln w="9525">
            <a:solidFill>
              <a:srgbClr val="FF120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l-GR" dirty="0">
              <a:solidFill>
                <a:srgbClr val="000000"/>
              </a:solidFill>
            </a:endParaRPr>
          </a:p>
        </p:txBody>
      </p:sp>
      <p:sp>
        <p:nvSpPr>
          <p:cNvPr id="2052" name="Line 15"/>
          <p:cNvSpPr>
            <a:spLocks noChangeShapeType="1"/>
          </p:cNvSpPr>
          <p:nvPr/>
        </p:nvSpPr>
        <p:spPr bwMode="auto">
          <a:xfrm>
            <a:off x="381000" y="1447800"/>
            <a:ext cx="8305800" cy="0"/>
          </a:xfrm>
          <a:prstGeom prst="line">
            <a:avLst/>
          </a:prstGeom>
          <a:noFill/>
          <a:ln w="38100">
            <a:solidFill>
              <a:srgbClr val="FF120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l-GR" dirty="0">
              <a:solidFill>
                <a:srgbClr val="000000"/>
              </a:solidFill>
            </a:endParaRPr>
          </a:p>
        </p:txBody>
      </p:sp>
      <p:sp>
        <p:nvSpPr>
          <p:cNvPr id="2053" name="Rectangle 16"/>
          <p:cNvSpPr>
            <a:spLocks noChangeArrowheads="1"/>
          </p:cNvSpPr>
          <p:nvPr/>
        </p:nvSpPr>
        <p:spPr bwMode="auto">
          <a:xfrm>
            <a:off x="11711" y="774700"/>
            <a:ext cx="9144000" cy="6254750"/>
          </a:xfrm>
          <a:prstGeom prst="rect">
            <a:avLst/>
          </a:prstGeom>
          <a:solidFill>
            <a:srgbClr val="C1E2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l-GR" altLang="el-GR" sz="1400" dirty="0">
              <a:solidFill>
                <a:srgbClr val="000099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50D9AE-3C6A-45A0-9D3F-183973183ACE}" type="slidenum">
              <a:rPr lang="en-US" sz="1000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 sz="1000" dirty="0">
              <a:solidFill>
                <a:srgbClr val="0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774700"/>
            <a:ext cx="2232248" cy="108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Ορθογώνιο 12"/>
          <p:cNvSpPr/>
          <p:nvPr/>
        </p:nvSpPr>
        <p:spPr>
          <a:xfrm>
            <a:off x="534598" y="1883705"/>
            <a:ext cx="800323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l-GR" sz="1800" dirty="0" smtClean="0"/>
              <a:t>Όταν κατά την </a:t>
            </a:r>
            <a:r>
              <a:rPr lang="en-US" sz="1800" dirty="0" smtClean="0"/>
              <a:t>“</a:t>
            </a:r>
            <a:r>
              <a:rPr lang="el-GR" sz="1800" dirty="0" smtClean="0"/>
              <a:t>επικύρωση</a:t>
            </a:r>
            <a:r>
              <a:rPr lang="en-US" sz="1800" dirty="0" smtClean="0"/>
              <a:t>”</a:t>
            </a:r>
            <a:r>
              <a:rPr lang="el-GR" sz="1800" dirty="0" smtClean="0"/>
              <a:t> εμφανίζεται σφάλμα (</a:t>
            </a:r>
            <a:r>
              <a:rPr lang="en-US" sz="1800" dirty="0" smtClean="0"/>
              <a:t>error) </a:t>
            </a:r>
            <a:r>
              <a:rPr lang="el-GR" sz="1800" dirty="0" smtClean="0"/>
              <a:t>της μορφής </a:t>
            </a:r>
            <a:r>
              <a:rPr lang="en-US" sz="1800" dirty="0" smtClean="0"/>
              <a:t>“</a:t>
            </a:r>
            <a:r>
              <a:rPr lang="el-GR" sz="1800" b="1" dirty="0"/>
              <a:t>BUDGET : "DDD_36 </a:t>
            </a:r>
            <a:r>
              <a:rPr lang="el-GR" sz="1800" dirty="0"/>
              <a:t>" </a:t>
            </a:r>
            <a:r>
              <a:rPr lang="el-GR" sz="1800" dirty="0" err="1"/>
              <a:t>You</a:t>
            </a:r>
            <a:r>
              <a:rPr lang="el-GR" sz="1800" dirty="0"/>
              <a:t> </a:t>
            </a:r>
            <a:r>
              <a:rPr lang="el-GR" sz="1800" dirty="0" err="1"/>
              <a:t>should</a:t>
            </a:r>
            <a:r>
              <a:rPr lang="el-GR" sz="1800" dirty="0"/>
              <a:t> </a:t>
            </a:r>
            <a:r>
              <a:rPr lang="el-GR" sz="1800" dirty="0" err="1"/>
              <a:t>fill</a:t>
            </a:r>
            <a:r>
              <a:rPr lang="el-GR" sz="1800" dirty="0"/>
              <a:t> </a:t>
            </a:r>
            <a:r>
              <a:rPr lang="el-GR" sz="1800" dirty="0" err="1"/>
              <a:t>in</a:t>
            </a:r>
            <a:r>
              <a:rPr lang="el-GR" sz="1800" dirty="0"/>
              <a:t> </a:t>
            </a:r>
            <a:r>
              <a:rPr lang="el-GR" sz="1800" dirty="0" err="1"/>
              <a:t>the</a:t>
            </a:r>
            <a:r>
              <a:rPr lang="el-GR" sz="1800" dirty="0"/>
              <a:t> </a:t>
            </a:r>
            <a:r>
              <a:rPr lang="el-GR" sz="1800" dirty="0" err="1"/>
              <a:t>field</a:t>
            </a:r>
            <a:r>
              <a:rPr lang="el-GR" sz="1800" dirty="0"/>
              <a:t> “</a:t>
            </a:r>
            <a:r>
              <a:rPr lang="el-GR" sz="1800" dirty="0" err="1"/>
              <a:t>Deliverable</a:t>
            </a:r>
            <a:r>
              <a:rPr lang="el-GR" sz="1800" dirty="0"/>
              <a:t>” </a:t>
            </a:r>
            <a:r>
              <a:rPr lang="el-GR" sz="1800" dirty="0" err="1"/>
              <a:t>in</a:t>
            </a:r>
            <a:r>
              <a:rPr lang="el-GR" sz="1800" dirty="0"/>
              <a:t> </a:t>
            </a:r>
            <a:r>
              <a:rPr lang="el-GR" sz="1800" dirty="0" err="1"/>
              <a:t>the</a:t>
            </a:r>
            <a:r>
              <a:rPr lang="el-GR" sz="1800" dirty="0"/>
              <a:t> </a:t>
            </a:r>
            <a:r>
              <a:rPr lang="el-GR" sz="1800" dirty="0" err="1"/>
              <a:t>following</a:t>
            </a:r>
            <a:r>
              <a:rPr lang="el-GR" sz="1800" dirty="0"/>
              <a:t> </a:t>
            </a:r>
            <a:r>
              <a:rPr lang="el-GR" sz="1800" dirty="0" smtClean="0"/>
              <a:t>correlations:1200357</a:t>
            </a:r>
            <a:r>
              <a:rPr lang="en-US" sz="1800" dirty="0" smtClean="0"/>
              <a:t>”, </a:t>
            </a:r>
            <a:r>
              <a:rPr lang="el-GR" sz="1800" dirty="0" smtClean="0"/>
              <a:t>θα πρέπει ο επαληθευτής να «επιστρέψει» το ΔΔΔ στον δικαιούχο για να εισάγει το παραδοτέο στον συγκεκριμένο συσχετισμό και να το «υποβάλλει» εκ νέου στον επαληθευτή</a:t>
            </a:r>
            <a:r>
              <a:rPr lang="el-GR" sz="1800" dirty="0" smtClean="0"/>
              <a:t>.</a:t>
            </a:r>
            <a:endParaRPr lang="en-US" sz="1800" dirty="0" smtClean="0"/>
          </a:p>
          <a:p>
            <a:pPr marL="285750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l-GR" sz="1800" dirty="0" smtClean="0"/>
              <a:t>Η δήλωση </a:t>
            </a:r>
            <a:r>
              <a:rPr lang="en-US" sz="1800" dirty="0" smtClean="0"/>
              <a:t>flat rate </a:t>
            </a:r>
            <a:r>
              <a:rPr lang="el-GR" sz="1800" dirty="0" smtClean="0"/>
              <a:t>από τον δικαιούχο θα πρέπει να ακολουθεί το εγκεκριμένο ΤΔΕ. Δηλ. θα πρέπει να ελέγχεται το ποσοστό εφαρμογής του </a:t>
            </a:r>
            <a:r>
              <a:rPr lang="en-US" sz="1800" dirty="0" smtClean="0"/>
              <a:t>flat rate </a:t>
            </a:r>
            <a:r>
              <a:rPr lang="el-GR" sz="1800" dirty="0" smtClean="0"/>
              <a:t>ανά παραδοτέο και προτείνεται το ποσοστό να σχετίζεται με το εν λόγω αίτημα.</a:t>
            </a:r>
            <a:endParaRPr lang="el-GR" sz="1800" dirty="0" smtClean="0"/>
          </a:p>
        </p:txBody>
      </p:sp>
      <p:grpSp>
        <p:nvGrpSpPr>
          <p:cNvPr id="10" name="Ομάδα 9"/>
          <p:cNvGrpSpPr/>
          <p:nvPr/>
        </p:nvGrpSpPr>
        <p:grpSpPr>
          <a:xfrm>
            <a:off x="0" y="0"/>
            <a:ext cx="9144000" cy="774700"/>
            <a:chOff x="0" y="0"/>
            <a:chExt cx="9144000" cy="774700"/>
          </a:xfrm>
        </p:grpSpPr>
        <p:pic>
          <p:nvPicPr>
            <p:cNvPr id="11" name="Picture 6" descr="powerPlog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774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" descr="image00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493" t="14930" r="62604" b="50000"/>
            <a:stretch/>
          </p:blipFill>
          <p:spPr bwMode="auto">
            <a:xfrm>
              <a:off x="1997472" y="387350"/>
              <a:ext cx="342280" cy="274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9211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Line 7"/>
          <p:cNvSpPr>
            <a:spLocks noChangeShapeType="1"/>
          </p:cNvSpPr>
          <p:nvPr/>
        </p:nvSpPr>
        <p:spPr bwMode="auto">
          <a:xfrm>
            <a:off x="381000" y="6400800"/>
            <a:ext cx="8305800" cy="0"/>
          </a:xfrm>
          <a:prstGeom prst="line">
            <a:avLst/>
          </a:prstGeom>
          <a:noFill/>
          <a:ln w="9525">
            <a:solidFill>
              <a:srgbClr val="FF120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l-GR" dirty="0">
              <a:solidFill>
                <a:srgbClr val="000000"/>
              </a:solidFill>
            </a:endParaRPr>
          </a:p>
        </p:txBody>
      </p:sp>
      <p:sp>
        <p:nvSpPr>
          <p:cNvPr id="2052" name="Line 15"/>
          <p:cNvSpPr>
            <a:spLocks noChangeShapeType="1"/>
          </p:cNvSpPr>
          <p:nvPr/>
        </p:nvSpPr>
        <p:spPr bwMode="auto">
          <a:xfrm>
            <a:off x="381000" y="1447800"/>
            <a:ext cx="8305800" cy="0"/>
          </a:xfrm>
          <a:prstGeom prst="line">
            <a:avLst/>
          </a:prstGeom>
          <a:noFill/>
          <a:ln w="38100">
            <a:solidFill>
              <a:srgbClr val="FF120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l-GR" dirty="0">
              <a:solidFill>
                <a:srgbClr val="000000"/>
              </a:solidFill>
            </a:endParaRPr>
          </a:p>
        </p:txBody>
      </p:sp>
      <p:sp>
        <p:nvSpPr>
          <p:cNvPr id="2053" name="Rectangle 16"/>
          <p:cNvSpPr>
            <a:spLocks noChangeArrowheads="1"/>
          </p:cNvSpPr>
          <p:nvPr/>
        </p:nvSpPr>
        <p:spPr bwMode="auto">
          <a:xfrm>
            <a:off x="11711" y="774700"/>
            <a:ext cx="9144000" cy="6254750"/>
          </a:xfrm>
          <a:prstGeom prst="rect">
            <a:avLst/>
          </a:prstGeom>
          <a:solidFill>
            <a:srgbClr val="C1E2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l-GR" altLang="el-GR" sz="1400" dirty="0">
              <a:solidFill>
                <a:srgbClr val="000099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50D9AE-3C6A-45A0-9D3F-183973183ACE}" type="slidenum">
              <a:rPr lang="en-US" sz="1000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 sz="1000" dirty="0">
              <a:solidFill>
                <a:srgbClr val="0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774700"/>
            <a:ext cx="2232248" cy="108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Ομάδα 9"/>
          <p:cNvGrpSpPr/>
          <p:nvPr/>
        </p:nvGrpSpPr>
        <p:grpSpPr>
          <a:xfrm>
            <a:off x="0" y="0"/>
            <a:ext cx="9144000" cy="774700"/>
            <a:chOff x="0" y="0"/>
            <a:chExt cx="9144000" cy="774700"/>
          </a:xfrm>
        </p:grpSpPr>
        <p:pic>
          <p:nvPicPr>
            <p:cNvPr id="11" name="Picture 6" descr="powerPlogB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774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" descr="image003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493" t="14930" r="62604" b="50000"/>
            <a:stretch/>
          </p:blipFill>
          <p:spPr bwMode="auto">
            <a:xfrm>
              <a:off x="1997472" y="387350"/>
              <a:ext cx="342280" cy="274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5" name="Αντικείμενο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8447751"/>
              </p:ext>
            </p:extLst>
          </p:nvPr>
        </p:nvGraphicFramePr>
        <p:xfrm>
          <a:off x="755576" y="1988840"/>
          <a:ext cx="7171859" cy="4735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Φύλλο εργασίας" r:id="rId7" imgW="5495855" imgH="3629070" progId="Excel.Sheet.12">
                  <p:embed/>
                </p:oleObj>
              </mc:Choice>
              <mc:Fallback>
                <p:oleObj name="Φύλλο εργασίας" r:id="rId7" imgW="5495855" imgH="36290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55576" y="1988840"/>
                        <a:ext cx="7171859" cy="47356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Σύννεφο 5"/>
          <p:cNvSpPr/>
          <p:nvPr/>
        </p:nvSpPr>
        <p:spPr bwMode="auto">
          <a:xfrm>
            <a:off x="6516216" y="1105973"/>
            <a:ext cx="2098576" cy="814662"/>
          </a:xfrm>
          <a:prstGeom prst="cloud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600" dirty="0" smtClean="0">
                <a:latin typeface="Arial" charset="0"/>
                <a:ea typeface="ＭＳ Ｐゴシック" pitchFamily="-28" charset="-128"/>
              </a:rPr>
              <a:t>15% ανά παραδοτέο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210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Line 7"/>
          <p:cNvSpPr>
            <a:spLocks noChangeShapeType="1"/>
          </p:cNvSpPr>
          <p:nvPr/>
        </p:nvSpPr>
        <p:spPr bwMode="auto">
          <a:xfrm>
            <a:off x="381000" y="6400800"/>
            <a:ext cx="8305800" cy="0"/>
          </a:xfrm>
          <a:prstGeom prst="line">
            <a:avLst/>
          </a:prstGeom>
          <a:noFill/>
          <a:ln w="9525">
            <a:solidFill>
              <a:srgbClr val="FF120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l-GR" dirty="0">
              <a:solidFill>
                <a:srgbClr val="000000"/>
              </a:solidFill>
            </a:endParaRPr>
          </a:p>
        </p:txBody>
      </p:sp>
      <p:sp>
        <p:nvSpPr>
          <p:cNvPr id="2052" name="Line 15"/>
          <p:cNvSpPr>
            <a:spLocks noChangeShapeType="1"/>
          </p:cNvSpPr>
          <p:nvPr/>
        </p:nvSpPr>
        <p:spPr bwMode="auto">
          <a:xfrm>
            <a:off x="381000" y="1447800"/>
            <a:ext cx="8305800" cy="0"/>
          </a:xfrm>
          <a:prstGeom prst="line">
            <a:avLst/>
          </a:prstGeom>
          <a:noFill/>
          <a:ln w="38100">
            <a:solidFill>
              <a:srgbClr val="FF120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l-GR" dirty="0">
              <a:solidFill>
                <a:srgbClr val="000000"/>
              </a:solidFill>
            </a:endParaRPr>
          </a:p>
        </p:txBody>
      </p:sp>
      <p:sp>
        <p:nvSpPr>
          <p:cNvPr id="2053" name="Rectangle 16"/>
          <p:cNvSpPr>
            <a:spLocks noChangeArrowheads="1"/>
          </p:cNvSpPr>
          <p:nvPr/>
        </p:nvSpPr>
        <p:spPr bwMode="auto">
          <a:xfrm>
            <a:off x="11711" y="1055097"/>
            <a:ext cx="9144000" cy="6254750"/>
          </a:xfrm>
          <a:prstGeom prst="rect">
            <a:avLst/>
          </a:prstGeom>
          <a:solidFill>
            <a:srgbClr val="C1E2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l-GR" altLang="el-GR" sz="1400" dirty="0">
              <a:solidFill>
                <a:srgbClr val="000099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50D9AE-3C6A-45A0-9D3F-183973183ACE}" type="slidenum">
              <a:rPr lang="en-US" sz="1000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 sz="1000" dirty="0">
              <a:solidFill>
                <a:srgbClr val="0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774700"/>
            <a:ext cx="2232248" cy="108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Ομάδα 9"/>
          <p:cNvGrpSpPr/>
          <p:nvPr/>
        </p:nvGrpSpPr>
        <p:grpSpPr>
          <a:xfrm>
            <a:off x="0" y="0"/>
            <a:ext cx="9144000" cy="774700"/>
            <a:chOff x="0" y="0"/>
            <a:chExt cx="9144000" cy="774700"/>
          </a:xfrm>
        </p:grpSpPr>
        <p:pic>
          <p:nvPicPr>
            <p:cNvPr id="11" name="Picture 6" descr="powerPlog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774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" descr="image00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493" t="14930" r="62604" b="50000"/>
            <a:stretch/>
          </p:blipFill>
          <p:spPr bwMode="auto">
            <a:xfrm>
              <a:off x="1997472" y="387350"/>
              <a:ext cx="342280" cy="274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2" y="2132856"/>
            <a:ext cx="7586422" cy="4520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70440" y="2023893"/>
            <a:ext cx="61926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Μελέτη των εγχειριδίων του ΟΠΣ: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l-GR" sz="2000" b="1" dirty="0" smtClean="0">
                <a:solidFill>
                  <a:srgbClr val="0070C0"/>
                </a:solidFill>
              </a:rPr>
              <a:t>Εγχειρίδιο </a:t>
            </a:r>
            <a:r>
              <a:rPr lang="el-GR" sz="2000" b="1" dirty="0" err="1" smtClean="0">
                <a:solidFill>
                  <a:srgbClr val="0070C0"/>
                </a:solidFill>
              </a:rPr>
              <a:t>Χρήστη_Περιβάλλον</a:t>
            </a:r>
            <a:r>
              <a:rPr lang="el-GR" sz="2000" b="1" dirty="0" smtClean="0">
                <a:solidFill>
                  <a:srgbClr val="0070C0"/>
                </a:solidFill>
              </a:rPr>
              <a:t> Εφαρμογής</a:t>
            </a:r>
            <a:endParaRPr lang="el-GR" sz="2000" b="1" dirty="0">
              <a:solidFill>
                <a:srgbClr val="0070C0"/>
              </a:solidFill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l-GR" sz="2000" b="1" dirty="0">
                <a:solidFill>
                  <a:srgbClr val="0070C0"/>
                </a:solidFill>
              </a:rPr>
              <a:t>Εγχειρίδιο </a:t>
            </a:r>
            <a:r>
              <a:rPr lang="el-GR" sz="2000" b="1" dirty="0" err="1" smtClean="0">
                <a:solidFill>
                  <a:srgbClr val="0070C0"/>
                </a:solidFill>
              </a:rPr>
              <a:t>Δικαιούχου_ΔΔΔ</a:t>
            </a:r>
            <a:r>
              <a:rPr lang="el-GR" sz="2000" b="1" dirty="0" smtClean="0">
                <a:solidFill>
                  <a:srgbClr val="0070C0"/>
                </a:solidFill>
              </a:rPr>
              <a:t>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l-GR" sz="2000" b="1" dirty="0" smtClean="0">
                <a:solidFill>
                  <a:srgbClr val="0070C0"/>
                </a:solidFill>
              </a:rPr>
              <a:t>Εγχειρίδιο Επαληθευτή</a:t>
            </a:r>
            <a:endParaRPr lang="el-GR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45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Line 7"/>
          <p:cNvSpPr>
            <a:spLocks noChangeShapeType="1"/>
          </p:cNvSpPr>
          <p:nvPr/>
        </p:nvSpPr>
        <p:spPr bwMode="auto">
          <a:xfrm>
            <a:off x="381000" y="6400800"/>
            <a:ext cx="8305800" cy="0"/>
          </a:xfrm>
          <a:prstGeom prst="line">
            <a:avLst/>
          </a:prstGeom>
          <a:noFill/>
          <a:ln w="9525">
            <a:solidFill>
              <a:srgbClr val="FF120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l-GR" dirty="0">
              <a:solidFill>
                <a:srgbClr val="000000"/>
              </a:solidFill>
            </a:endParaRPr>
          </a:p>
        </p:txBody>
      </p:sp>
      <p:sp>
        <p:nvSpPr>
          <p:cNvPr id="36868" name="Line 15"/>
          <p:cNvSpPr>
            <a:spLocks noChangeShapeType="1"/>
          </p:cNvSpPr>
          <p:nvPr/>
        </p:nvSpPr>
        <p:spPr bwMode="auto">
          <a:xfrm>
            <a:off x="381000" y="1447800"/>
            <a:ext cx="8305800" cy="0"/>
          </a:xfrm>
          <a:prstGeom prst="line">
            <a:avLst/>
          </a:prstGeom>
          <a:noFill/>
          <a:ln w="38100">
            <a:solidFill>
              <a:srgbClr val="FF120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l-GR" dirty="0">
              <a:solidFill>
                <a:srgbClr val="000000"/>
              </a:solidFill>
            </a:endParaRPr>
          </a:p>
        </p:txBody>
      </p:sp>
      <p:sp>
        <p:nvSpPr>
          <p:cNvPr id="36869" name="Rectangle 16"/>
          <p:cNvSpPr>
            <a:spLocks noChangeArrowheads="1"/>
          </p:cNvSpPr>
          <p:nvPr/>
        </p:nvSpPr>
        <p:spPr bwMode="auto">
          <a:xfrm>
            <a:off x="0" y="774700"/>
            <a:ext cx="9144000" cy="6226845"/>
          </a:xfrm>
          <a:prstGeom prst="rect">
            <a:avLst/>
          </a:prstGeom>
          <a:solidFill>
            <a:srgbClr val="C1E2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l-GR" altLang="el-GR" dirty="0">
              <a:solidFill>
                <a:srgbClr val="000000"/>
              </a:solidFill>
            </a:endParaRPr>
          </a:p>
        </p:txBody>
      </p:sp>
      <p:sp>
        <p:nvSpPr>
          <p:cNvPr id="16" name="12 - Ορθογώνιο"/>
          <p:cNvSpPr/>
          <p:nvPr/>
        </p:nvSpPr>
        <p:spPr>
          <a:xfrm>
            <a:off x="899592" y="1772816"/>
            <a:ext cx="7488832" cy="3908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endParaRPr lang="en-US" sz="1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en-US" sz="1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en-US" sz="18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en-US" sz="1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en-US" sz="16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en-US" sz="16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en-US" sz="16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el-GR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ΜΟΝΑΔΑ Γ’ ΕΠΑΛΗΘΕΥΣΗΣ ΔΑΠΑΝΩΝ</a:t>
            </a:r>
            <a:endParaRPr lang="el-GR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el-GR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Ε.Υ.Δ. Ε.Π. ΤΟΥ ΣΤΟΧΟΥ </a:t>
            </a:r>
            <a:r>
              <a:rPr lang="en-US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“</a:t>
            </a:r>
            <a:r>
              <a:rPr lang="el-GR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ΕΥΡΩΠΑΪΚΗ ΕΔΑΦΙΚΗ</a:t>
            </a:r>
            <a:r>
              <a:rPr lang="en-US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l-GR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ΣΥΝΕΡΓΑΣΙΑ</a:t>
            </a:r>
            <a:r>
              <a:rPr lang="en-US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”</a:t>
            </a:r>
            <a:endParaRPr lang="en-US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el-GR" sz="16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el-GR" sz="16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Τηλ</a:t>
            </a:r>
            <a:r>
              <a:rPr lang="en-US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sz="1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+30 2310 </a:t>
            </a:r>
            <a:r>
              <a:rPr lang="en-US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469 6</a:t>
            </a:r>
            <a:r>
              <a:rPr lang="el-GR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20</a:t>
            </a:r>
            <a:r>
              <a:rPr lang="en-US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1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469 </a:t>
            </a:r>
            <a:r>
              <a:rPr lang="en-US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614, 469 622</a:t>
            </a:r>
            <a:r>
              <a:rPr lang="el-GR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 469 690</a:t>
            </a:r>
            <a:endParaRPr lang="en-US" sz="16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en-US" sz="1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Fax:+30 2310 </a:t>
            </a:r>
            <a:r>
              <a:rPr lang="en-US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469 602</a:t>
            </a:r>
            <a:endParaRPr lang="en-US" sz="16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en-US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e-mail: </a:t>
            </a:r>
            <a:r>
              <a:rPr lang="en-US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  <a:hlinkClick r:id="rId2"/>
              </a:rPr>
              <a:t>kxristodoulou@mou.gr</a:t>
            </a:r>
            <a:r>
              <a:rPr lang="en-US" sz="1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  <a:hlinkClick r:id="rId3"/>
              </a:rPr>
              <a:t>dkaravatos@mou.gr,  </a:t>
            </a:r>
            <a:r>
              <a:rPr lang="en-US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  <a:hlinkClick r:id="rId4"/>
              </a:rPr>
              <a:t>tsalonidis@mou.gr</a:t>
            </a:r>
            <a:r>
              <a:rPr lang="el-GR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  <a:hlinkClick r:id="rId5"/>
              </a:rPr>
              <a:t>kfotiadis@mou.gr</a:t>
            </a:r>
            <a:r>
              <a:rPr lang="en-US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</a:t>
            </a:r>
            <a:endParaRPr lang="en-US" sz="16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en-US" sz="16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7" name="Picture 6" descr="http://www.kentwideds.org/images/inf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420888"/>
            <a:ext cx="973992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>
              <a:defRPr/>
            </a:pPr>
            <a:fld id="{5025BB34-D628-4483-9EDC-A66C02E3B2B6}" type="slidenum">
              <a:rPr lang="en-US" sz="1100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9" name="Picture 8" descr="http://tresinstantes.com/wp-content/uploads/2014/05/Inf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011" y="1809130"/>
            <a:ext cx="2399781" cy="1799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Ομάδα 9"/>
          <p:cNvGrpSpPr/>
          <p:nvPr/>
        </p:nvGrpSpPr>
        <p:grpSpPr>
          <a:xfrm>
            <a:off x="0" y="0"/>
            <a:ext cx="9144000" cy="774700"/>
            <a:chOff x="0" y="0"/>
            <a:chExt cx="9144000" cy="774700"/>
          </a:xfrm>
        </p:grpSpPr>
        <p:pic>
          <p:nvPicPr>
            <p:cNvPr id="11" name="Picture 6" descr="powerPlogB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774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" descr="image003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493" t="14930" r="62604" b="50000"/>
            <a:stretch/>
          </p:blipFill>
          <p:spPr bwMode="auto">
            <a:xfrm>
              <a:off x="1997472" y="387350"/>
              <a:ext cx="342280" cy="274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5930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Line 7"/>
          <p:cNvSpPr>
            <a:spLocks noChangeShapeType="1"/>
          </p:cNvSpPr>
          <p:nvPr/>
        </p:nvSpPr>
        <p:spPr bwMode="auto">
          <a:xfrm>
            <a:off x="381000" y="6400800"/>
            <a:ext cx="8305800" cy="0"/>
          </a:xfrm>
          <a:prstGeom prst="line">
            <a:avLst/>
          </a:prstGeom>
          <a:noFill/>
          <a:ln w="9525">
            <a:solidFill>
              <a:srgbClr val="FF120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l-GR" dirty="0">
              <a:solidFill>
                <a:srgbClr val="000000"/>
              </a:solidFill>
            </a:endParaRPr>
          </a:p>
        </p:txBody>
      </p:sp>
      <p:sp>
        <p:nvSpPr>
          <p:cNvPr id="2052" name="Line 15"/>
          <p:cNvSpPr>
            <a:spLocks noChangeShapeType="1"/>
          </p:cNvSpPr>
          <p:nvPr/>
        </p:nvSpPr>
        <p:spPr bwMode="auto">
          <a:xfrm>
            <a:off x="381000" y="1447800"/>
            <a:ext cx="8305800" cy="0"/>
          </a:xfrm>
          <a:prstGeom prst="line">
            <a:avLst/>
          </a:prstGeom>
          <a:noFill/>
          <a:ln w="38100">
            <a:solidFill>
              <a:srgbClr val="FF120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l-GR" dirty="0">
              <a:solidFill>
                <a:srgbClr val="000000"/>
              </a:solidFill>
            </a:endParaRPr>
          </a:p>
        </p:txBody>
      </p:sp>
      <p:sp>
        <p:nvSpPr>
          <p:cNvPr id="2053" name="Rectangle 16"/>
          <p:cNvSpPr>
            <a:spLocks noChangeArrowheads="1"/>
          </p:cNvSpPr>
          <p:nvPr/>
        </p:nvSpPr>
        <p:spPr bwMode="auto">
          <a:xfrm>
            <a:off x="11711" y="774700"/>
            <a:ext cx="9144000" cy="6254750"/>
          </a:xfrm>
          <a:prstGeom prst="rect">
            <a:avLst/>
          </a:prstGeom>
          <a:solidFill>
            <a:srgbClr val="C1E2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l-GR" altLang="el-GR" sz="1400" dirty="0">
              <a:solidFill>
                <a:srgbClr val="000099"/>
              </a:solidFill>
            </a:endParaRPr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381000" y="766387"/>
            <a:ext cx="8077200" cy="864964"/>
          </a:xfrm>
        </p:spPr>
        <p:txBody>
          <a:bodyPr/>
          <a:lstStyle/>
          <a:p>
            <a:r>
              <a:rPr lang="el-GR" altLang="el-GR" sz="2800" b="1" dirty="0" smtClean="0">
                <a:solidFill>
                  <a:srgbClr val="0F4F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ΔΙΑΔΙΚΑΣΙΕΣ ΑΠΟΚΤΗΣΗΣ ΚΩΔΙΚΟΥ ΠΡΟΣΒΑΣΗΣ ΣΕ ΟΠΣ</a:t>
            </a:r>
            <a:endParaRPr lang="el-GR" sz="280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50D9AE-3C6A-45A0-9D3F-183973183ACE}" type="slidenum">
              <a:rPr lang="en-US" sz="1000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sz="1000" dirty="0">
              <a:solidFill>
                <a:srgbClr val="000000"/>
              </a:solidFill>
            </a:endParaRPr>
          </a:p>
        </p:txBody>
      </p:sp>
      <p:grpSp>
        <p:nvGrpSpPr>
          <p:cNvPr id="10" name="Ομάδα 9"/>
          <p:cNvGrpSpPr/>
          <p:nvPr/>
        </p:nvGrpSpPr>
        <p:grpSpPr>
          <a:xfrm>
            <a:off x="0" y="0"/>
            <a:ext cx="9144000" cy="774700"/>
            <a:chOff x="0" y="0"/>
            <a:chExt cx="9144000" cy="774700"/>
          </a:xfrm>
        </p:grpSpPr>
        <p:pic>
          <p:nvPicPr>
            <p:cNvPr id="11" name="Picture 6" descr="powerPlogB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774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" descr="image00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493" t="14930" r="62604" b="50000"/>
            <a:stretch/>
          </p:blipFill>
          <p:spPr bwMode="auto">
            <a:xfrm>
              <a:off x="1997472" y="387350"/>
              <a:ext cx="342280" cy="274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Ορθογώνιο 12"/>
          <p:cNvSpPr/>
          <p:nvPr/>
        </p:nvSpPr>
        <p:spPr>
          <a:xfrm>
            <a:off x="155540" y="1628800"/>
            <a:ext cx="873694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1800" dirty="0" smtClean="0"/>
              <a:t>Υποβολή αίτησης για κωδικό πρόσβασης στο ΟΠΣ από τον επαληθευτή</a:t>
            </a:r>
            <a:r>
              <a:rPr lang="el-GR" sz="1800" dirty="0"/>
              <a:t>, </a:t>
            </a:r>
            <a:r>
              <a:rPr lang="el-GR" sz="1800" u="sng" dirty="0">
                <a:hlinkClick r:id="rId4"/>
              </a:rPr>
              <a:t>https://logon.ops.gr/ops_sec/register/eyd</a:t>
            </a:r>
            <a:r>
              <a:rPr lang="el-GR" sz="1800" u="sng" dirty="0" smtClean="0">
                <a:hlinkClick r:id="rId4"/>
              </a:rPr>
              <a:t>/</a:t>
            </a:r>
            <a:endParaRPr lang="el-GR" sz="1800" u="sng" dirty="0" smtClean="0"/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1800" dirty="0"/>
              <a:t>Αφού συμπληρώσουν τα στοιχεία του χρήστη (τα πεδία με αστερίσκο είναι υποχρεωτικά), θα επιλέξουν το πλαίσιο «εξακριβωτής» και αυτόματα θα επιλεγούν οι αρμοδιότητες </a:t>
            </a:r>
            <a:r>
              <a:rPr lang="el-GR" sz="1800" dirty="0" smtClean="0"/>
              <a:t>τους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1800" dirty="0"/>
              <a:t>Σ</a:t>
            </a:r>
            <a:r>
              <a:rPr lang="el-GR" sz="1800" dirty="0" smtClean="0"/>
              <a:t>την </a:t>
            </a:r>
            <a:r>
              <a:rPr lang="el-GR" sz="1800" dirty="0"/>
              <a:t>ενότητα «Περισσότερα» στο κάτω μέρος της οθόνης θα πρέπει να συμπληρωθούν ΟΠΩΣΔΗΠΟΤΕ τα </a:t>
            </a:r>
            <a:r>
              <a:rPr lang="el-GR" sz="1800" b="1" dirty="0" smtClean="0"/>
              <a:t>MIS, τον εταίρο </a:t>
            </a:r>
            <a:r>
              <a:rPr lang="el-GR" sz="1800" b="1" dirty="0"/>
              <a:t>και </a:t>
            </a:r>
            <a:r>
              <a:rPr lang="el-GR" sz="1800" b="1" dirty="0" smtClean="0"/>
              <a:t>τη χώρα, </a:t>
            </a:r>
            <a:r>
              <a:rPr lang="el-GR" sz="1800" b="1" dirty="0"/>
              <a:t>για τα οποία αιτείται πρόσβαση ο </a:t>
            </a:r>
            <a:r>
              <a:rPr lang="el-GR" sz="1800" b="1" dirty="0" smtClean="0"/>
              <a:t>χρήστης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1800" dirty="0" smtClean="0"/>
              <a:t>Επίσης θα συμπληρώσει </a:t>
            </a:r>
            <a:r>
              <a:rPr lang="el-GR" sz="1800" dirty="0"/>
              <a:t>και το κείμενο επιβεβαίωσης (επαλήθευση λέξης</a:t>
            </a:r>
            <a:r>
              <a:rPr lang="el-GR" sz="1800" dirty="0" smtClean="0"/>
              <a:t>)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1800" dirty="0"/>
              <a:t>Στη συνέχεια θα επιλέξουν </a:t>
            </a:r>
            <a:r>
              <a:rPr lang="el-GR" sz="1800" dirty="0" smtClean="0"/>
              <a:t>«</a:t>
            </a:r>
            <a:r>
              <a:rPr lang="el-GR" sz="1800" dirty="0"/>
              <a:t>Υποβολή» στην πάνω δεξιά </a:t>
            </a:r>
            <a:r>
              <a:rPr lang="el-GR" sz="1800" dirty="0" smtClean="0"/>
              <a:t>γωνία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1800" dirty="0"/>
              <a:t>Μετά την «υποβολή» θα προωθηθεί αυτόματα </a:t>
            </a:r>
            <a:r>
              <a:rPr lang="en-US" sz="1800" dirty="0"/>
              <a:t>e</a:t>
            </a:r>
            <a:r>
              <a:rPr lang="el-GR" sz="1800" dirty="0"/>
              <a:t>-</a:t>
            </a:r>
            <a:r>
              <a:rPr lang="en-US" sz="1800" dirty="0"/>
              <a:t>mail </a:t>
            </a:r>
            <a:r>
              <a:rPr lang="el-GR" sz="1800" dirty="0" smtClean="0"/>
              <a:t>(</a:t>
            </a:r>
            <a:r>
              <a:rPr lang="el-GR" sz="1800" dirty="0"/>
              <a:t>σε αυτό που θα δηλώσει ο επαληθευτής) το </a:t>
            </a:r>
            <a:r>
              <a:rPr lang="en-US" sz="1800" dirty="0"/>
              <a:t>username </a:t>
            </a:r>
            <a:r>
              <a:rPr lang="el-GR" sz="1800" dirty="0"/>
              <a:t>και το </a:t>
            </a:r>
            <a:r>
              <a:rPr lang="en-US" sz="1800" dirty="0"/>
              <a:t>password </a:t>
            </a:r>
            <a:r>
              <a:rPr lang="el-GR" sz="1800" dirty="0"/>
              <a:t>του κάθε </a:t>
            </a:r>
            <a:r>
              <a:rPr lang="el-GR" sz="1800" dirty="0" smtClean="0"/>
              <a:t>επαληθευτή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91735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Line 7"/>
          <p:cNvSpPr>
            <a:spLocks noChangeShapeType="1"/>
          </p:cNvSpPr>
          <p:nvPr/>
        </p:nvSpPr>
        <p:spPr bwMode="auto">
          <a:xfrm>
            <a:off x="381000" y="6400800"/>
            <a:ext cx="8305800" cy="0"/>
          </a:xfrm>
          <a:prstGeom prst="line">
            <a:avLst/>
          </a:prstGeom>
          <a:noFill/>
          <a:ln w="9525">
            <a:solidFill>
              <a:srgbClr val="FF120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l-GR" dirty="0">
              <a:solidFill>
                <a:srgbClr val="000000"/>
              </a:solidFill>
            </a:endParaRPr>
          </a:p>
        </p:txBody>
      </p:sp>
      <p:sp>
        <p:nvSpPr>
          <p:cNvPr id="2052" name="Line 15"/>
          <p:cNvSpPr>
            <a:spLocks noChangeShapeType="1"/>
          </p:cNvSpPr>
          <p:nvPr/>
        </p:nvSpPr>
        <p:spPr bwMode="auto">
          <a:xfrm>
            <a:off x="381000" y="1447800"/>
            <a:ext cx="8305800" cy="0"/>
          </a:xfrm>
          <a:prstGeom prst="line">
            <a:avLst/>
          </a:prstGeom>
          <a:noFill/>
          <a:ln w="38100">
            <a:solidFill>
              <a:srgbClr val="FF120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l-GR" dirty="0">
              <a:solidFill>
                <a:srgbClr val="000000"/>
              </a:solidFill>
            </a:endParaRPr>
          </a:p>
        </p:txBody>
      </p:sp>
      <p:sp>
        <p:nvSpPr>
          <p:cNvPr id="2053" name="Rectangle 16"/>
          <p:cNvSpPr>
            <a:spLocks noChangeArrowheads="1"/>
          </p:cNvSpPr>
          <p:nvPr/>
        </p:nvSpPr>
        <p:spPr bwMode="auto">
          <a:xfrm>
            <a:off x="11711" y="774700"/>
            <a:ext cx="9144000" cy="6254750"/>
          </a:xfrm>
          <a:prstGeom prst="rect">
            <a:avLst/>
          </a:prstGeom>
          <a:solidFill>
            <a:srgbClr val="C1E2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l-GR" altLang="el-GR" sz="1400" dirty="0">
              <a:solidFill>
                <a:srgbClr val="000099"/>
              </a:solidFill>
            </a:endParaRPr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381000" y="766387"/>
            <a:ext cx="8077200" cy="864964"/>
          </a:xfrm>
        </p:spPr>
        <p:txBody>
          <a:bodyPr/>
          <a:lstStyle/>
          <a:p>
            <a:r>
              <a:rPr lang="el-GR" altLang="el-GR" sz="2800" b="1" dirty="0" smtClean="0">
                <a:solidFill>
                  <a:srgbClr val="0F4F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ΔΙΑΔΙΚΑΣΙΕΣ ΑΠΟΚΤΗΣΗΣ ΚΩΔΙΚΟΥ ΠΡΟΣΒΑΣΗΣ ΣΕ ΟΠΣ</a:t>
            </a:r>
            <a:endParaRPr lang="el-GR" sz="280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50D9AE-3C6A-45A0-9D3F-183973183ACE}" type="slidenum">
              <a:rPr lang="en-US" sz="1000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sz="1000" dirty="0">
              <a:solidFill>
                <a:srgbClr val="000000"/>
              </a:solidFill>
            </a:endParaRPr>
          </a:p>
        </p:txBody>
      </p:sp>
      <p:grpSp>
        <p:nvGrpSpPr>
          <p:cNvPr id="10" name="Ομάδα 9"/>
          <p:cNvGrpSpPr/>
          <p:nvPr/>
        </p:nvGrpSpPr>
        <p:grpSpPr>
          <a:xfrm>
            <a:off x="0" y="0"/>
            <a:ext cx="9144000" cy="774700"/>
            <a:chOff x="0" y="0"/>
            <a:chExt cx="9144000" cy="774700"/>
          </a:xfrm>
        </p:grpSpPr>
        <p:pic>
          <p:nvPicPr>
            <p:cNvPr id="11" name="Picture 6" descr="powerPlogB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774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" descr="image00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493" t="14930" r="62604" b="50000"/>
            <a:stretch/>
          </p:blipFill>
          <p:spPr bwMode="auto">
            <a:xfrm>
              <a:off x="1997472" y="387350"/>
              <a:ext cx="342280" cy="274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6" name="Εικόνα 1" descr="image0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628800"/>
            <a:ext cx="9029700" cy="52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Έλλειψη 1"/>
          <p:cNvSpPr/>
          <p:nvPr/>
        </p:nvSpPr>
        <p:spPr bwMode="auto">
          <a:xfrm>
            <a:off x="381000" y="2636912"/>
            <a:ext cx="7071320" cy="1944216"/>
          </a:xfrm>
          <a:prstGeom prst="ellipse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28" charset="-128"/>
            </a:endParaRPr>
          </a:p>
        </p:txBody>
      </p:sp>
      <p:sp>
        <p:nvSpPr>
          <p:cNvPr id="4" name="Έλλειψη 3"/>
          <p:cNvSpPr/>
          <p:nvPr/>
        </p:nvSpPr>
        <p:spPr bwMode="auto">
          <a:xfrm>
            <a:off x="4533900" y="3933056"/>
            <a:ext cx="758180" cy="360040"/>
          </a:xfrm>
          <a:prstGeom prst="ellipse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28" charset="-128"/>
            </a:endParaRPr>
          </a:p>
        </p:txBody>
      </p:sp>
      <p:sp>
        <p:nvSpPr>
          <p:cNvPr id="15" name="Έλλειψη 14"/>
          <p:cNvSpPr/>
          <p:nvPr/>
        </p:nvSpPr>
        <p:spPr bwMode="auto">
          <a:xfrm>
            <a:off x="7740352" y="2708920"/>
            <a:ext cx="758180" cy="360040"/>
          </a:xfrm>
          <a:prstGeom prst="ellipse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7852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Line 7"/>
          <p:cNvSpPr>
            <a:spLocks noChangeShapeType="1"/>
          </p:cNvSpPr>
          <p:nvPr/>
        </p:nvSpPr>
        <p:spPr bwMode="auto">
          <a:xfrm>
            <a:off x="381000" y="6400800"/>
            <a:ext cx="8305800" cy="0"/>
          </a:xfrm>
          <a:prstGeom prst="line">
            <a:avLst/>
          </a:prstGeom>
          <a:noFill/>
          <a:ln w="9525">
            <a:solidFill>
              <a:srgbClr val="FF120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l-GR" dirty="0">
              <a:solidFill>
                <a:srgbClr val="000000"/>
              </a:solidFill>
            </a:endParaRPr>
          </a:p>
        </p:txBody>
      </p:sp>
      <p:sp>
        <p:nvSpPr>
          <p:cNvPr id="2052" name="Line 15"/>
          <p:cNvSpPr>
            <a:spLocks noChangeShapeType="1"/>
          </p:cNvSpPr>
          <p:nvPr/>
        </p:nvSpPr>
        <p:spPr bwMode="auto">
          <a:xfrm>
            <a:off x="381000" y="1447800"/>
            <a:ext cx="8305800" cy="0"/>
          </a:xfrm>
          <a:prstGeom prst="line">
            <a:avLst/>
          </a:prstGeom>
          <a:noFill/>
          <a:ln w="38100">
            <a:solidFill>
              <a:srgbClr val="FF120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l-GR" dirty="0">
              <a:solidFill>
                <a:srgbClr val="000000"/>
              </a:solidFill>
            </a:endParaRPr>
          </a:p>
        </p:txBody>
      </p:sp>
      <p:sp>
        <p:nvSpPr>
          <p:cNvPr id="2053" name="Rectangle 16"/>
          <p:cNvSpPr>
            <a:spLocks noChangeArrowheads="1"/>
          </p:cNvSpPr>
          <p:nvPr/>
        </p:nvSpPr>
        <p:spPr bwMode="auto">
          <a:xfrm>
            <a:off x="11711" y="774700"/>
            <a:ext cx="9144000" cy="6254750"/>
          </a:xfrm>
          <a:prstGeom prst="rect">
            <a:avLst/>
          </a:prstGeom>
          <a:solidFill>
            <a:srgbClr val="C1E2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l-GR" altLang="el-GR" sz="1400" dirty="0">
              <a:solidFill>
                <a:srgbClr val="000099"/>
              </a:solidFill>
            </a:endParaRPr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381000" y="766387"/>
            <a:ext cx="8077200" cy="864964"/>
          </a:xfrm>
        </p:spPr>
        <p:txBody>
          <a:bodyPr/>
          <a:lstStyle/>
          <a:p>
            <a:r>
              <a:rPr lang="el-GR" altLang="el-GR" sz="2800" b="1" dirty="0" smtClean="0">
                <a:solidFill>
                  <a:srgbClr val="0F4F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ΔΙΑΔΙΚΑΣΙΕΣ ΑΠΟΚΤΗΣΗΣ ΚΩΔΙΚΟΥ ΠΡΟΣΒΑΣΗΣ ΣΕ ΟΠΣ</a:t>
            </a:r>
            <a:endParaRPr lang="el-GR" sz="280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50D9AE-3C6A-45A0-9D3F-183973183ACE}" type="slidenum">
              <a:rPr lang="en-US" sz="1000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sz="1000" dirty="0">
              <a:solidFill>
                <a:srgbClr val="000000"/>
              </a:solidFill>
            </a:endParaRPr>
          </a:p>
        </p:txBody>
      </p:sp>
      <p:grpSp>
        <p:nvGrpSpPr>
          <p:cNvPr id="10" name="Ομάδα 9"/>
          <p:cNvGrpSpPr/>
          <p:nvPr/>
        </p:nvGrpSpPr>
        <p:grpSpPr>
          <a:xfrm>
            <a:off x="0" y="0"/>
            <a:ext cx="9144000" cy="774700"/>
            <a:chOff x="0" y="0"/>
            <a:chExt cx="9144000" cy="774700"/>
          </a:xfrm>
        </p:grpSpPr>
        <p:pic>
          <p:nvPicPr>
            <p:cNvPr id="11" name="Picture 6" descr="powerPlogB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774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" descr="image00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493" t="14930" r="62604" b="50000"/>
            <a:stretch/>
          </p:blipFill>
          <p:spPr bwMode="auto">
            <a:xfrm>
              <a:off x="1997472" y="387350"/>
              <a:ext cx="342280" cy="274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1" y="1674568"/>
            <a:ext cx="9096793" cy="51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Έλλειψη 5"/>
          <p:cNvSpPr/>
          <p:nvPr/>
        </p:nvSpPr>
        <p:spPr bwMode="auto">
          <a:xfrm>
            <a:off x="381000" y="4941168"/>
            <a:ext cx="8583488" cy="936104"/>
          </a:xfrm>
          <a:prstGeom prst="ellipse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28" charset="-128"/>
            </a:endParaRPr>
          </a:p>
        </p:txBody>
      </p:sp>
      <p:sp>
        <p:nvSpPr>
          <p:cNvPr id="7" name="Έλλειψη 6"/>
          <p:cNvSpPr/>
          <p:nvPr/>
        </p:nvSpPr>
        <p:spPr bwMode="auto">
          <a:xfrm>
            <a:off x="381000" y="5733256"/>
            <a:ext cx="5343128" cy="792088"/>
          </a:xfrm>
          <a:prstGeom prst="ellipse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7497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Line 7"/>
          <p:cNvSpPr>
            <a:spLocks noChangeShapeType="1"/>
          </p:cNvSpPr>
          <p:nvPr/>
        </p:nvSpPr>
        <p:spPr bwMode="auto">
          <a:xfrm>
            <a:off x="381000" y="6400800"/>
            <a:ext cx="8305800" cy="0"/>
          </a:xfrm>
          <a:prstGeom prst="line">
            <a:avLst/>
          </a:prstGeom>
          <a:noFill/>
          <a:ln w="9525">
            <a:solidFill>
              <a:srgbClr val="FF120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l-GR" dirty="0">
              <a:solidFill>
                <a:srgbClr val="000000"/>
              </a:solidFill>
            </a:endParaRPr>
          </a:p>
        </p:txBody>
      </p:sp>
      <p:sp>
        <p:nvSpPr>
          <p:cNvPr id="2052" name="Line 15"/>
          <p:cNvSpPr>
            <a:spLocks noChangeShapeType="1"/>
          </p:cNvSpPr>
          <p:nvPr/>
        </p:nvSpPr>
        <p:spPr bwMode="auto">
          <a:xfrm>
            <a:off x="381000" y="1447800"/>
            <a:ext cx="8305800" cy="0"/>
          </a:xfrm>
          <a:prstGeom prst="line">
            <a:avLst/>
          </a:prstGeom>
          <a:noFill/>
          <a:ln w="38100">
            <a:solidFill>
              <a:srgbClr val="FF120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l-GR" dirty="0">
              <a:solidFill>
                <a:srgbClr val="000000"/>
              </a:solidFill>
            </a:endParaRPr>
          </a:p>
        </p:txBody>
      </p:sp>
      <p:sp>
        <p:nvSpPr>
          <p:cNvPr id="2053" name="Rectangle 16"/>
          <p:cNvSpPr>
            <a:spLocks noChangeArrowheads="1"/>
          </p:cNvSpPr>
          <p:nvPr/>
        </p:nvSpPr>
        <p:spPr bwMode="auto">
          <a:xfrm>
            <a:off x="11711" y="774700"/>
            <a:ext cx="9144000" cy="6254750"/>
          </a:xfrm>
          <a:prstGeom prst="rect">
            <a:avLst/>
          </a:prstGeom>
          <a:solidFill>
            <a:srgbClr val="C1E2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l-GR" altLang="el-GR" sz="1400" dirty="0">
              <a:solidFill>
                <a:srgbClr val="000099"/>
              </a:solidFill>
            </a:endParaRPr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381000" y="766387"/>
            <a:ext cx="8077200" cy="864964"/>
          </a:xfrm>
        </p:spPr>
        <p:txBody>
          <a:bodyPr/>
          <a:lstStyle/>
          <a:p>
            <a:r>
              <a:rPr lang="el-GR" altLang="el-GR" sz="2800" b="1" dirty="0" smtClean="0">
                <a:solidFill>
                  <a:srgbClr val="0F4F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ΔΙΑΔΙΚΑΣΙΕΣ ΑΠΟΚΤΗΣΗΣ ΚΩΔΙΚΟΥ ΠΡΟΣΒΑΣΗΣ ΣΕ ΟΠΣ</a:t>
            </a:r>
            <a:endParaRPr lang="el-GR" sz="280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50D9AE-3C6A-45A0-9D3F-183973183ACE}" type="slidenum">
              <a:rPr lang="en-US" sz="1000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sz="1000" dirty="0">
              <a:solidFill>
                <a:srgbClr val="000000"/>
              </a:solidFill>
            </a:endParaRPr>
          </a:p>
        </p:txBody>
      </p:sp>
      <p:grpSp>
        <p:nvGrpSpPr>
          <p:cNvPr id="10" name="Ομάδα 9"/>
          <p:cNvGrpSpPr/>
          <p:nvPr/>
        </p:nvGrpSpPr>
        <p:grpSpPr>
          <a:xfrm>
            <a:off x="0" y="0"/>
            <a:ext cx="9144000" cy="774700"/>
            <a:chOff x="0" y="0"/>
            <a:chExt cx="9144000" cy="774700"/>
          </a:xfrm>
        </p:grpSpPr>
        <p:pic>
          <p:nvPicPr>
            <p:cNvPr id="11" name="Picture 6" descr="powerPlogB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774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" descr="image00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493" t="14930" r="62604" b="50000"/>
            <a:stretch/>
          </p:blipFill>
          <p:spPr bwMode="auto">
            <a:xfrm>
              <a:off x="1997472" y="387350"/>
              <a:ext cx="342280" cy="274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Ορθογώνιο 12"/>
          <p:cNvSpPr/>
          <p:nvPr/>
        </p:nvSpPr>
        <p:spPr>
          <a:xfrm>
            <a:off x="899592" y="2420888"/>
            <a:ext cx="73448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1800" dirty="0"/>
              <a:t>Η </a:t>
            </a:r>
            <a:r>
              <a:rPr lang="el-GR" sz="1800" dirty="0" smtClean="0"/>
              <a:t>διαδικασία απόκτησης κωδικού πρόσβασης στο ΟΠΣ θα </a:t>
            </a:r>
            <a:r>
              <a:rPr lang="el-GR" sz="1800" dirty="0"/>
              <a:t>επαναλαμβάνεται κάθε φορά που σε έναν επαληθευτή ανατίθενται νέα έργα. </a:t>
            </a:r>
            <a:r>
              <a:rPr lang="el-GR" sz="1800" dirty="0" smtClean="0"/>
              <a:t>Συγκεκριμένα, </a:t>
            </a:r>
            <a:r>
              <a:rPr lang="el-GR" sz="1800" dirty="0"/>
              <a:t>ο επαληθευτής </a:t>
            </a:r>
            <a:r>
              <a:rPr lang="el-GR" sz="1800" b="1" dirty="0"/>
              <a:t>δεν</a:t>
            </a:r>
            <a:r>
              <a:rPr lang="el-GR" sz="1800" dirty="0"/>
              <a:t> </a:t>
            </a:r>
            <a:r>
              <a:rPr lang="el-GR" sz="1800" dirty="0" smtClean="0"/>
              <a:t>θα υποβάλλει </a:t>
            </a:r>
            <a:r>
              <a:rPr lang="el-GR" sz="1800" dirty="0"/>
              <a:t>νέα ηλεκτρονική </a:t>
            </a:r>
            <a:r>
              <a:rPr lang="el-GR" sz="1800" dirty="0" smtClean="0"/>
              <a:t>αίτηση, </a:t>
            </a:r>
            <a:r>
              <a:rPr lang="el-GR" sz="1800" dirty="0"/>
              <a:t>αλλά </a:t>
            </a:r>
            <a:r>
              <a:rPr lang="el-GR" sz="1800" dirty="0" smtClean="0"/>
              <a:t>θα αποστέλλει </a:t>
            </a:r>
            <a:r>
              <a:rPr lang="el-GR" sz="1800" dirty="0"/>
              <a:t>εκ νέου την υπογεγραμμένη αίτηση (σκαναρισμένη) στα e-</a:t>
            </a:r>
            <a:r>
              <a:rPr lang="el-GR" sz="1800" dirty="0" err="1"/>
              <a:t>mails</a:t>
            </a:r>
            <a:r>
              <a:rPr lang="el-GR" sz="1800" dirty="0"/>
              <a:t> </a:t>
            </a:r>
            <a:r>
              <a:rPr lang="el-GR" sz="1800" dirty="0" err="1"/>
              <a:t>abrozou@mou.gr</a:t>
            </a:r>
            <a:r>
              <a:rPr lang="el-GR" sz="1800" dirty="0"/>
              <a:t>, </a:t>
            </a:r>
            <a:r>
              <a:rPr lang="el-GR" sz="1800" dirty="0" err="1"/>
              <a:t>dkaravatos@mou.gr</a:t>
            </a:r>
            <a:r>
              <a:rPr lang="el-GR" sz="1800" dirty="0"/>
              <a:t>, όπου προσθέτει χειρόγραφα στο πεδίο “</a:t>
            </a:r>
            <a:r>
              <a:rPr lang="el-GR" sz="1800" dirty="0" err="1"/>
              <a:t>comments</a:t>
            </a:r>
            <a:r>
              <a:rPr lang="el-GR" sz="1800" dirty="0"/>
              <a:t>” τα νέα MIS και τους εταίρους στα οποία αιτείται επιπλέον πρόσβαση. 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53401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Line 7"/>
          <p:cNvSpPr>
            <a:spLocks noChangeShapeType="1"/>
          </p:cNvSpPr>
          <p:nvPr/>
        </p:nvSpPr>
        <p:spPr bwMode="auto">
          <a:xfrm>
            <a:off x="381000" y="6400800"/>
            <a:ext cx="8305800" cy="0"/>
          </a:xfrm>
          <a:prstGeom prst="line">
            <a:avLst/>
          </a:prstGeom>
          <a:noFill/>
          <a:ln w="9525">
            <a:solidFill>
              <a:srgbClr val="FF120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l-GR" dirty="0">
              <a:solidFill>
                <a:srgbClr val="000000"/>
              </a:solidFill>
            </a:endParaRPr>
          </a:p>
        </p:txBody>
      </p:sp>
      <p:sp>
        <p:nvSpPr>
          <p:cNvPr id="2052" name="Line 15"/>
          <p:cNvSpPr>
            <a:spLocks noChangeShapeType="1"/>
          </p:cNvSpPr>
          <p:nvPr/>
        </p:nvSpPr>
        <p:spPr bwMode="auto">
          <a:xfrm>
            <a:off x="381000" y="1447800"/>
            <a:ext cx="8305800" cy="0"/>
          </a:xfrm>
          <a:prstGeom prst="line">
            <a:avLst/>
          </a:prstGeom>
          <a:noFill/>
          <a:ln w="38100">
            <a:solidFill>
              <a:srgbClr val="FF120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l-GR" dirty="0">
              <a:solidFill>
                <a:srgbClr val="000000"/>
              </a:solidFill>
            </a:endParaRPr>
          </a:p>
        </p:txBody>
      </p:sp>
      <p:sp>
        <p:nvSpPr>
          <p:cNvPr id="2053" name="Rectangle 16"/>
          <p:cNvSpPr>
            <a:spLocks noChangeArrowheads="1"/>
          </p:cNvSpPr>
          <p:nvPr/>
        </p:nvSpPr>
        <p:spPr bwMode="auto">
          <a:xfrm>
            <a:off x="11711" y="774700"/>
            <a:ext cx="9144000" cy="6254750"/>
          </a:xfrm>
          <a:prstGeom prst="rect">
            <a:avLst/>
          </a:prstGeom>
          <a:solidFill>
            <a:srgbClr val="C1E2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l-GR" altLang="el-GR" sz="1400" dirty="0">
              <a:solidFill>
                <a:srgbClr val="000099"/>
              </a:solidFill>
            </a:endParaRPr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381000" y="766387"/>
            <a:ext cx="8077200" cy="864964"/>
          </a:xfrm>
        </p:spPr>
        <p:txBody>
          <a:bodyPr/>
          <a:lstStyle/>
          <a:p>
            <a:r>
              <a:rPr lang="el-GR" altLang="el-GR" sz="2800" b="1" dirty="0" smtClean="0">
                <a:solidFill>
                  <a:srgbClr val="0F4F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ΔΙΑΔΙΚΑΣΙΕΣ ΑΠΟΚΤΗΣΗΣ ΚΩΔΙΚΟΥ ΠΡΟΣΒΑΣΗΣ ΣΕ ΟΠΣ</a:t>
            </a:r>
            <a:endParaRPr lang="el-GR" sz="280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50D9AE-3C6A-45A0-9D3F-183973183ACE}" type="slidenum">
              <a:rPr lang="en-US" sz="1000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sz="1000" dirty="0">
              <a:solidFill>
                <a:srgbClr val="000000"/>
              </a:solidFill>
            </a:endParaRPr>
          </a:p>
        </p:txBody>
      </p:sp>
      <p:grpSp>
        <p:nvGrpSpPr>
          <p:cNvPr id="10" name="Ομάδα 9"/>
          <p:cNvGrpSpPr/>
          <p:nvPr/>
        </p:nvGrpSpPr>
        <p:grpSpPr>
          <a:xfrm>
            <a:off x="0" y="0"/>
            <a:ext cx="9144000" cy="774700"/>
            <a:chOff x="0" y="0"/>
            <a:chExt cx="9144000" cy="774700"/>
          </a:xfrm>
        </p:grpSpPr>
        <p:pic>
          <p:nvPicPr>
            <p:cNvPr id="11" name="Picture 6" descr="powerPlogB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774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" descr="image00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493" t="14930" r="62604" b="50000"/>
            <a:stretch/>
          </p:blipFill>
          <p:spPr bwMode="auto">
            <a:xfrm>
              <a:off x="1997472" y="387350"/>
              <a:ext cx="342280" cy="274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2736" y="-243408"/>
            <a:ext cx="13504000" cy="75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Έλλειψη 1"/>
          <p:cNvSpPr/>
          <p:nvPr/>
        </p:nvSpPr>
        <p:spPr bwMode="auto">
          <a:xfrm>
            <a:off x="1259632" y="3902075"/>
            <a:ext cx="7056784" cy="1471141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28" charset="-128"/>
            </a:endParaRPr>
          </a:p>
        </p:txBody>
      </p:sp>
      <p:sp>
        <p:nvSpPr>
          <p:cNvPr id="4" name="Έλλειψη 3"/>
          <p:cNvSpPr/>
          <p:nvPr/>
        </p:nvSpPr>
        <p:spPr bwMode="auto">
          <a:xfrm>
            <a:off x="3851920" y="1447800"/>
            <a:ext cx="681980" cy="253008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2962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Line 7"/>
          <p:cNvSpPr>
            <a:spLocks noChangeShapeType="1"/>
          </p:cNvSpPr>
          <p:nvPr/>
        </p:nvSpPr>
        <p:spPr bwMode="auto">
          <a:xfrm>
            <a:off x="381000" y="6400800"/>
            <a:ext cx="8305800" cy="0"/>
          </a:xfrm>
          <a:prstGeom prst="line">
            <a:avLst/>
          </a:prstGeom>
          <a:noFill/>
          <a:ln w="9525">
            <a:solidFill>
              <a:srgbClr val="FF120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l-GR" dirty="0">
              <a:solidFill>
                <a:srgbClr val="000000"/>
              </a:solidFill>
            </a:endParaRPr>
          </a:p>
        </p:txBody>
      </p:sp>
      <p:sp>
        <p:nvSpPr>
          <p:cNvPr id="2052" name="Line 15"/>
          <p:cNvSpPr>
            <a:spLocks noChangeShapeType="1"/>
          </p:cNvSpPr>
          <p:nvPr/>
        </p:nvSpPr>
        <p:spPr bwMode="auto">
          <a:xfrm>
            <a:off x="381000" y="1447800"/>
            <a:ext cx="8305800" cy="0"/>
          </a:xfrm>
          <a:prstGeom prst="line">
            <a:avLst/>
          </a:prstGeom>
          <a:noFill/>
          <a:ln w="38100">
            <a:solidFill>
              <a:srgbClr val="FF120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l-GR" dirty="0">
              <a:solidFill>
                <a:srgbClr val="000000"/>
              </a:solidFill>
            </a:endParaRPr>
          </a:p>
        </p:txBody>
      </p:sp>
      <p:sp>
        <p:nvSpPr>
          <p:cNvPr id="2053" name="Rectangle 16"/>
          <p:cNvSpPr>
            <a:spLocks noChangeArrowheads="1"/>
          </p:cNvSpPr>
          <p:nvPr/>
        </p:nvSpPr>
        <p:spPr bwMode="auto">
          <a:xfrm>
            <a:off x="0" y="774700"/>
            <a:ext cx="9144000" cy="6254750"/>
          </a:xfrm>
          <a:prstGeom prst="rect">
            <a:avLst/>
          </a:prstGeom>
          <a:solidFill>
            <a:srgbClr val="C1E2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l-GR" altLang="el-GR" sz="1400" dirty="0">
              <a:solidFill>
                <a:srgbClr val="000099"/>
              </a:solidFill>
            </a:endParaRPr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 dirty="0">
                <a:solidFill>
                  <a:srgbClr val="0F4F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Γενικές </a:t>
            </a:r>
            <a:r>
              <a:rPr lang="el-GR" altLang="el-GR" b="1" dirty="0" smtClean="0">
                <a:solidFill>
                  <a:srgbClr val="0F4F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Οδηγίες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50D9AE-3C6A-45A0-9D3F-183973183ACE}" type="slidenum">
              <a:rPr lang="en-US" sz="1000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2555776" y="1604069"/>
            <a:ext cx="597666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l-GR" sz="1800" b="1" cap="all" dirty="0">
              <a:ln w="9000" cmpd="sng">
                <a:solidFill>
                  <a:srgbClr val="000000">
                    <a:shade val="50000"/>
                    <a:satMod val="120000"/>
                  </a:srgbClr>
                </a:solidFill>
                <a:prstDash val="solid"/>
              </a:ln>
              <a:solidFill>
                <a:srgbClr val="0F4F8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l-GR" sz="1800" dirty="0" smtClean="0"/>
              <a:t>Να γίνεται χρήση της </a:t>
            </a:r>
            <a:r>
              <a:rPr lang="el-GR" sz="1800" u="sng" dirty="0" smtClean="0"/>
              <a:t>Αγγλικής γλώσσας</a:t>
            </a:r>
            <a:r>
              <a:rPr lang="el-GR" sz="1800" dirty="0" smtClean="0"/>
              <a:t> στην οθόνη του Δελτίο</a:t>
            </a:r>
            <a:r>
              <a:rPr lang="el-GR" sz="1800" dirty="0"/>
              <a:t>υ</a:t>
            </a:r>
            <a:r>
              <a:rPr lang="el-GR" sz="1800" dirty="0" smtClean="0"/>
              <a:t> Δήλωσης Δαπανών (ΔΔΔ). </a:t>
            </a:r>
            <a:r>
              <a:rPr lang="el-GR" sz="1800" dirty="0"/>
              <a:t>Χρήση Ελληνικής γλώσσας </a:t>
            </a:r>
            <a:r>
              <a:rPr lang="el-GR" sz="1800" dirty="0" smtClean="0"/>
              <a:t>μόνο για το Ε.Π. «Ελλάδα-Κύπρος 2014-2020», καθώς και στην </a:t>
            </a:r>
            <a:r>
              <a:rPr lang="el-GR" sz="1800" dirty="0"/>
              <a:t>εσωτερική επικοινωνία με τον δικαιούχο. </a:t>
            </a:r>
            <a:r>
              <a:rPr lang="el-GR" sz="1800" dirty="0" smtClean="0"/>
              <a:t>Μπορεί ο επαληθευτής να κάνει </a:t>
            </a:r>
            <a:r>
              <a:rPr lang="en-US" sz="1800" dirty="0" smtClean="0"/>
              <a:t>“upload” </a:t>
            </a:r>
            <a:r>
              <a:rPr lang="el-GR" sz="1800" dirty="0" smtClean="0"/>
              <a:t>ως συνημμένο ένα </a:t>
            </a:r>
            <a:r>
              <a:rPr lang="el-GR" sz="1800" dirty="0"/>
              <a:t>αρχείο στην Ελληνική γλώσσα με αναλυτική τεκμηρίωση </a:t>
            </a:r>
            <a:r>
              <a:rPr lang="el-GR" sz="1800" dirty="0" smtClean="0"/>
              <a:t>των μη επιλέξιμων δαπανών.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l-GR" sz="1800" dirty="0" smtClean="0"/>
              <a:t>Ο επαληθευτής πρέπει να </a:t>
            </a:r>
            <a:r>
              <a:rPr lang="el-GR" sz="1800" dirty="0"/>
              <a:t>κάνει </a:t>
            </a:r>
            <a:r>
              <a:rPr lang="en-US" sz="1800" dirty="0"/>
              <a:t>“upload” </a:t>
            </a:r>
            <a:r>
              <a:rPr lang="el-GR" sz="1800" dirty="0"/>
              <a:t>ως συνημμένο </a:t>
            </a:r>
            <a:r>
              <a:rPr lang="el-GR" sz="1800" dirty="0" smtClean="0"/>
              <a:t>αρχείο/επιστολή </a:t>
            </a:r>
            <a:r>
              <a:rPr lang="el-GR" sz="1800" dirty="0"/>
              <a:t>με την απάντηση στις </a:t>
            </a:r>
            <a:r>
              <a:rPr lang="el-GR" sz="1800" dirty="0" smtClean="0"/>
              <a:t>αντιρρήσεις / ενστάσεις </a:t>
            </a:r>
            <a:r>
              <a:rPr lang="el-GR" sz="1800" dirty="0"/>
              <a:t>του </a:t>
            </a:r>
            <a:r>
              <a:rPr lang="el-GR" sz="1800" dirty="0" smtClean="0"/>
              <a:t>δικαιούχου – εφόσον υπάρχουν </a:t>
            </a:r>
            <a:r>
              <a:rPr lang="el-GR" sz="1800" dirty="0"/>
              <a:t>(στην ελληνική γλώσσα) </a:t>
            </a:r>
            <a:endParaRPr lang="el-GR" sz="1800" dirty="0" smtClean="0"/>
          </a:p>
          <a:p>
            <a:pPr marL="342900" lvl="0" indent="-342900" algn="just">
              <a:buFont typeface="+mj-lt"/>
              <a:buAutoNum type="arabicPeriod"/>
            </a:pPr>
            <a:r>
              <a:rPr lang="el-GR" sz="1800" dirty="0" smtClean="0"/>
              <a:t>Προτείνεται η χρήση της Αγγλικής </a:t>
            </a:r>
            <a:r>
              <a:rPr lang="el-GR" sz="1800" dirty="0"/>
              <a:t>γλώσσας όταν ονοματίζουμε </a:t>
            </a:r>
            <a:r>
              <a:rPr lang="el-GR" sz="1800" dirty="0" smtClean="0"/>
              <a:t>αρχεία (π.χ. </a:t>
            </a:r>
            <a:r>
              <a:rPr lang="en-US" sz="1800" dirty="0" err="1" smtClean="0"/>
              <a:t>Draft_certificate</a:t>
            </a:r>
            <a:r>
              <a:rPr lang="en-US" sz="1800" dirty="0" smtClean="0"/>
              <a:t>, </a:t>
            </a:r>
            <a:r>
              <a:rPr lang="en-US" sz="1800" dirty="0" err="1" smtClean="0"/>
              <a:t>final_certificate</a:t>
            </a:r>
            <a:r>
              <a:rPr lang="en-US" sz="1800" dirty="0" smtClean="0"/>
              <a:t>, …</a:t>
            </a:r>
          </a:p>
          <a:p>
            <a:pPr marL="342900" lvl="0" indent="-342900" algn="just">
              <a:buFont typeface="+mj-lt"/>
              <a:buAutoNum type="arabicPeriod"/>
            </a:pPr>
            <a:endParaRPr lang="el-GR" sz="1800" dirty="0" smtClean="0"/>
          </a:p>
          <a:p>
            <a:pPr marL="342900" lvl="0" indent="-342900" algn="just">
              <a:buFont typeface="+mj-lt"/>
              <a:buAutoNum type="arabicPeriod"/>
            </a:pPr>
            <a:endParaRPr lang="en-GB" sz="1800" b="1" cap="all" dirty="0" smtClean="0">
              <a:ln w="9000" cmpd="sng">
                <a:solidFill>
                  <a:srgbClr val="000000">
                    <a:shade val="50000"/>
                    <a:satMod val="120000"/>
                  </a:srgbClr>
                </a:solidFill>
                <a:prstDash val="solid"/>
              </a:ln>
              <a:solidFill>
                <a:srgbClr val="0F4F8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51038"/>
            <a:ext cx="1912084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Ομάδα 10"/>
          <p:cNvGrpSpPr/>
          <p:nvPr/>
        </p:nvGrpSpPr>
        <p:grpSpPr>
          <a:xfrm>
            <a:off x="0" y="0"/>
            <a:ext cx="9144000" cy="774700"/>
            <a:chOff x="0" y="0"/>
            <a:chExt cx="9144000" cy="774700"/>
          </a:xfrm>
        </p:grpSpPr>
        <p:pic>
          <p:nvPicPr>
            <p:cNvPr id="12" name="Picture 6" descr="powerPlog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774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" descr="image00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493" t="14930" r="62604" b="50000"/>
            <a:stretch/>
          </p:blipFill>
          <p:spPr bwMode="auto">
            <a:xfrm>
              <a:off x="1997472" y="387350"/>
              <a:ext cx="342280" cy="274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9035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Line 7"/>
          <p:cNvSpPr>
            <a:spLocks noChangeShapeType="1"/>
          </p:cNvSpPr>
          <p:nvPr/>
        </p:nvSpPr>
        <p:spPr bwMode="auto">
          <a:xfrm>
            <a:off x="381000" y="6400800"/>
            <a:ext cx="8305800" cy="0"/>
          </a:xfrm>
          <a:prstGeom prst="line">
            <a:avLst/>
          </a:prstGeom>
          <a:noFill/>
          <a:ln w="9525">
            <a:solidFill>
              <a:srgbClr val="FF120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l-GR" dirty="0">
              <a:solidFill>
                <a:srgbClr val="000000"/>
              </a:solidFill>
            </a:endParaRPr>
          </a:p>
        </p:txBody>
      </p:sp>
      <p:sp>
        <p:nvSpPr>
          <p:cNvPr id="2052" name="Line 15"/>
          <p:cNvSpPr>
            <a:spLocks noChangeShapeType="1"/>
          </p:cNvSpPr>
          <p:nvPr/>
        </p:nvSpPr>
        <p:spPr bwMode="auto">
          <a:xfrm>
            <a:off x="381000" y="1447800"/>
            <a:ext cx="8305800" cy="0"/>
          </a:xfrm>
          <a:prstGeom prst="line">
            <a:avLst/>
          </a:prstGeom>
          <a:noFill/>
          <a:ln w="38100">
            <a:solidFill>
              <a:srgbClr val="FF120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l-GR" dirty="0">
              <a:solidFill>
                <a:srgbClr val="000000"/>
              </a:solidFill>
            </a:endParaRPr>
          </a:p>
        </p:txBody>
      </p:sp>
      <p:sp>
        <p:nvSpPr>
          <p:cNvPr id="2053" name="Rectangle 16"/>
          <p:cNvSpPr>
            <a:spLocks noChangeArrowheads="1"/>
          </p:cNvSpPr>
          <p:nvPr/>
        </p:nvSpPr>
        <p:spPr bwMode="auto">
          <a:xfrm>
            <a:off x="0" y="774700"/>
            <a:ext cx="9144000" cy="6254750"/>
          </a:xfrm>
          <a:prstGeom prst="rect">
            <a:avLst/>
          </a:prstGeom>
          <a:solidFill>
            <a:srgbClr val="C1E2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l-GR" altLang="el-GR" sz="1400" dirty="0">
              <a:solidFill>
                <a:srgbClr val="000099"/>
              </a:solidFill>
            </a:endParaRPr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 dirty="0">
                <a:solidFill>
                  <a:srgbClr val="0F4F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Γενικές </a:t>
            </a:r>
            <a:r>
              <a:rPr lang="el-GR" altLang="el-GR" b="1" dirty="0" smtClean="0">
                <a:solidFill>
                  <a:srgbClr val="0F4F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Οδηγίες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50D9AE-3C6A-45A0-9D3F-183973183ACE}" type="slidenum">
              <a:rPr lang="en-US" sz="1000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2555776" y="1604069"/>
            <a:ext cx="59766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l-GR" sz="1800" b="1" cap="all" dirty="0">
              <a:ln w="9000" cmpd="sng">
                <a:solidFill>
                  <a:srgbClr val="000000">
                    <a:shade val="50000"/>
                    <a:satMod val="120000"/>
                  </a:srgbClr>
                </a:solidFill>
                <a:prstDash val="solid"/>
              </a:ln>
              <a:solidFill>
                <a:srgbClr val="0F4F8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342900" lvl="0" indent="-342900" algn="just">
              <a:buFont typeface="+mj-lt"/>
              <a:buAutoNum type="arabicPeriod" startAt="4"/>
            </a:pPr>
            <a:r>
              <a:rPr lang="el-GR" sz="1800" dirty="0" smtClean="0"/>
              <a:t>Αν </a:t>
            </a:r>
            <a:r>
              <a:rPr lang="el-GR" sz="1800" dirty="0"/>
              <a:t>ζητούνται από ΚΓ/ΔΑ τα παραγόμενα έγγραφα </a:t>
            </a:r>
            <a:r>
              <a:rPr lang="el-GR" sz="1800" dirty="0" smtClean="0"/>
              <a:t>(πιστοποιητικό, πίνακας δαπανών, έκθεση επαλήθευσης) να έχουν την υπογραφή του επαληθευτή, </a:t>
            </a:r>
            <a:r>
              <a:rPr lang="el-GR" sz="1800" dirty="0"/>
              <a:t>τα εκτυπώνουμε, </a:t>
            </a:r>
            <a:r>
              <a:rPr lang="el-GR" sz="1800" dirty="0" smtClean="0"/>
              <a:t>τα υπογράφουμε, τα </a:t>
            </a:r>
            <a:r>
              <a:rPr lang="el-GR" sz="1800" dirty="0"/>
              <a:t>σκανάρουμε και τα στέλνουμε σε δικαιούχο, ΚΓ, ΔΑ, Μονάδα Γ’ (και όπου αλλού ζητηθεί) μέσω της επιλογής «επικοινωνία</a:t>
            </a:r>
            <a:r>
              <a:rPr lang="el-GR" sz="1800" dirty="0" smtClean="0"/>
              <a:t>»</a:t>
            </a:r>
          </a:p>
          <a:p>
            <a:pPr marL="342900" lvl="0" indent="-342900" algn="just">
              <a:buFont typeface="+mj-lt"/>
              <a:buAutoNum type="arabicPeriod" startAt="4"/>
            </a:pPr>
            <a:r>
              <a:rPr lang="el-GR" sz="1800" dirty="0" smtClean="0"/>
              <a:t>Όταν </a:t>
            </a:r>
            <a:r>
              <a:rPr lang="el-GR" sz="1800" dirty="0"/>
              <a:t>στέλνουμε τα προσωρινά πιστοποιητικά ή ζητάμε επιπλέον στοιχεία από τον δικαιούχο, μέσω της επιλογής «επικοινωνία», να γράφουμε πάντα το χρονικό διάστημα για αποστολή στοιχείων ή </a:t>
            </a:r>
            <a:r>
              <a:rPr lang="el-GR" sz="1800" dirty="0" smtClean="0"/>
              <a:t>αντιρρήσεων / ενστάσεων </a:t>
            </a:r>
            <a:r>
              <a:rPr lang="el-GR" sz="1800" dirty="0"/>
              <a:t>(5 εργάσιμες μέρες) σύμφωνα με το ΣΔΕ του κάθε Προγράμματος</a:t>
            </a:r>
          </a:p>
          <a:p>
            <a:pPr marL="342900" lvl="0" indent="-342900" algn="just">
              <a:buFont typeface="+mj-lt"/>
              <a:buAutoNum type="arabicPeriod" startAt="4"/>
            </a:pPr>
            <a:endParaRPr lang="en-GB" sz="1800" b="1" cap="all" dirty="0" smtClean="0">
              <a:ln w="9000" cmpd="sng">
                <a:solidFill>
                  <a:srgbClr val="000000">
                    <a:shade val="50000"/>
                    <a:satMod val="120000"/>
                  </a:srgbClr>
                </a:solidFill>
                <a:prstDash val="solid"/>
              </a:ln>
              <a:solidFill>
                <a:srgbClr val="0F4F8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51038"/>
            <a:ext cx="1912084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Ομάδα 10"/>
          <p:cNvGrpSpPr/>
          <p:nvPr/>
        </p:nvGrpSpPr>
        <p:grpSpPr>
          <a:xfrm>
            <a:off x="0" y="0"/>
            <a:ext cx="9144000" cy="774700"/>
            <a:chOff x="0" y="0"/>
            <a:chExt cx="9144000" cy="774700"/>
          </a:xfrm>
        </p:grpSpPr>
        <p:pic>
          <p:nvPicPr>
            <p:cNvPr id="12" name="Picture 6" descr="powerPlog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774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" descr="image00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493" t="14930" r="62604" b="50000"/>
            <a:stretch/>
          </p:blipFill>
          <p:spPr bwMode="auto">
            <a:xfrm>
              <a:off x="1997472" y="387350"/>
              <a:ext cx="342280" cy="274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8999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Line 7"/>
          <p:cNvSpPr>
            <a:spLocks noChangeShapeType="1"/>
          </p:cNvSpPr>
          <p:nvPr/>
        </p:nvSpPr>
        <p:spPr bwMode="auto">
          <a:xfrm>
            <a:off x="381000" y="6400800"/>
            <a:ext cx="8305800" cy="0"/>
          </a:xfrm>
          <a:prstGeom prst="line">
            <a:avLst/>
          </a:prstGeom>
          <a:noFill/>
          <a:ln w="9525">
            <a:solidFill>
              <a:srgbClr val="FF120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l-GR" dirty="0">
              <a:solidFill>
                <a:srgbClr val="000000"/>
              </a:solidFill>
            </a:endParaRPr>
          </a:p>
        </p:txBody>
      </p:sp>
      <p:sp>
        <p:nvSpPr>
          <p:cNvPr id="2052" name="Line 15"/>
          <p:cNvSpPr>
            <a:spLocks noChangeShapeType="1"/>
          </p:cNvSpPr>
          <p:nvPr/>
        </p:nvSpPr>
        <p:spPr bwMode="auto">
          <a:xfrm>
            <a:off x="381000" y="1447800"/>
            <a:ext cx="8305800" cy="0"/>
          </a:xfrm>
          <a:prstGeom prst="line">
            <a:avLst/>
          </a:prstGeom>
          <a:noFill/>
          <a:ln w="38100">
            <a:solidFill>
              <a:srgbClr val="FF120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l-GR" dirty="0">
              <a:solidFill>
                <a:srgbClr val="000000"/>
              </a:solidFill>
            </a:endParaRPr>
          </a:p>
        </p:txBody>
      </p:sp>
      <p:sp>
        <p:nvSpPr>
          <p:cNvPr id="2053" name="Rectangle 16"/>
          <p:cNvSpPr>
            <a:spLocks noChangeArrowheads="1"/>
          </p:cNvSpPr>
          <p:nvPr/>
        </p:nvSpPr>
        <p:spPr bwMode="auto">
          <a:xfrm>
            <a:off x="11711" y="774700"/>
            <a:ext cx="9144000" cy="6254750"/>
          </a:xfrm>
          <a:prstGeom prst="rect">
            <a:avLst/>
          </a:prstGeom>
          <a:solidFill>
            <a:srgbClr val="C1E2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l-GR" altLang="el-GR" sz="1400" dirty="0">
              <a:solidFill>
                <a:srgbClr val="000099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50D9AE-3C6A-45A0-9D3F-183973183ACE}" type="slidenum">
              <a:rPr lang="en-US" sz="1000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 sz="1000" dirty="0">
              <a:solidFill>
                <a:srgbClr val="0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774700"/>
            <a:ext cx="2232248" cy="108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Ορθογώνιο 12"/>
          <p:cNvSpPr/>
          <p:nvPr/>
        </p:nvSpPr>
        <p:spPr>
          <a:xfrm>
            <a:off x="525200" y="1988840"/>
            <a:ext cx="8003232" cy="4447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1800" dirty="0" smtClean="0"/>
              <a:t>«Καταστάσεις» Δελτίου Δήλωσης Δαπανών: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1800" dirty="0" smtClean="0"/>
              <a:t>Υπό Υποβολή / </a:t>
            </a:r>
            <a:r>
              <a:rPr lang="en-US" sz="1800" dirty="0" smtClean="0"/>
              <a:t>Under Submission</a:t>
            </a:r>
            <a:endParaRPr lang="el-GR" sz="1800" dirty="0" smtClean="0"/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1800" dirty="0" smtClean="0"/>
              <a:t>Υποβληθέν</a:t>
            </a:r>
            <a:r>
              <a:rPr lang="en-US" sz="1800" dirty="0" smtClean="0"/>
              <a:t> / Submitted</a:t>
            </a:r>
            <a:endParaRPr lang="el-GR" sz="1800" dirty="0" smtClean="0"/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1800" b="1" dirty="0" smtClean="0"/>
              <a:t>Υπό Επεξεργασία</a:t>
            </a:r>
            <a:r>
              <a:rPr lang="en-US" sz="1800" b="1" dirty="0" smtClean="0"/>
              <a:t> / Being Processed</a:t>
            </a:r>
            <a:endParaRPr lang="el-GR" sz="1800" b="1" dirty="0" smtClean="0"/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1800" b="1" dirty="0" smtClean="0"/>
              <a:t>Επιστροφή σε Δικαιούχο</a:t>
            </a:r>
            <a:r>
              <a:rPr lang="en-US" sz="1800" b="1" dirty="0" smtClean="0"/>
              <a:t> / Returned to Beneficiary</a:t>
            </a:r>
            <a:endParaRPr lang="el-GR" sz="1800" b="1" dirty="0" smtClean="0"/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1800" b="1" dirty="0" smtClean="0"/>
              <a:t>Επαληθευμένο</a:t>
            </a:r>
            <a:r>
              <a:rPr lang="en-US" sz="1800" b="1" dirty="0" smtClean="0"/>
              <a:t> / Verified</a:t>
            </a:r>
            <a:endParaRPr lang="el-GR" sz="1800" b="1" dirty="0" smtClean="0"/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1800" u="sng" dirty="0" smtClean="0"/>
              <a:t>Αποδεκτό</a:t>
            </a:r>
            <a:r>
              <a:rPr lang="en-US" sz="1800" u="sng" dirty="0" smtClean="0"/>
              <a:t> / Approved</a:t>
            </a:r>
            <a:r>
              <a:rPr lang="el-GR" sz="1800" dirty="0" smtClean="0"/>
              <a:t>                   ΔΑ / ΚΓ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1800" b="1" dirty="0" smtClean="0">
                <a:solidFill>
                  <a:srgbClr val="FF1209"/>
                </a:solidFill>
              </a:rPr>
              <a:t>Πιστοποιημένο</a:t>
            </a:r>
            <a:r>
              <a:rPr lang="en-US" sz="1800" b="1" dirty="0" smtClean="0">
                <a:solidFill>
                  <a:srgbClr val="FF1209"/>
                </a:solidFill>
              </a:rPr>
              <a:t> / Certified</a:t>
            </a:r>
            <a:r>
              <a:rPr lang="el-GR" sz="1800" b="1" dirty="0" smtClean="0">
                <a:solidFill>
                  <a:srgbClr val="FF1209"/>
                </a:solidFill>
              </a:rPr>
              <a:t>                   </a:t>
            </a:r>
            <a:r>
              <a:rPr lang="el-GR" sz="1800" dirty="0" smtClean="0"/>
              <a:t>Αρχή Πιστοποίησης</a:t>
            </a:r>
            <a:endParaRPr lang="el-GR" sz="1800" dirty="0"/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sz="1800" b="1" dirty="0" smtClean="0">
              <a:solidFill>
                <a:srgbClr val="FF1209"/>
              </a:solidFill>
            </a:endParaRPr>
          </a:p>
          <a:p>
            <a:pPr lvl="0"/>
            <a:endParaRPr lang="el-GR" sz="1800" dirty="0" smtClean="0"/>
          </a:p>
          <a:p>
            <a:endParaRPr lang="en-US" sz="2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" name="Ομάδα 9"/>
          <p:cNvGrpSpPr/>
          <p:nvPr/>
        </p:nvGrpSpPr>
        <p:grpSpPr>
          <a:xfrm>
            <a:off x="0" y="0"/>
            <a:ext cx="9144000" cy="774700"/>
            <a:chOff x="0" y="0"/>
            <a:chExt cx="9144000" cy="774700"/>
          </a:xfrm>
        </p:grpSpPr>
        <p:pic>
          <p:nvPicPr>
            <p:cNvPr id="11" name="Picture 6" descr="powerPlog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774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" descr="image00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493" t="14930" r="62604" b="50000"/>
            <a:stretch/>
          </p:blipFill>
          <p:spPr bwMode="auto">
            <a:xfrm>
              <a:off x="1997472" y="387350"/>
              <a:ext cx="342280" cy="274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Δεξιό άγκιστρο 1"/>
          <p:cNvSpPr/>
          <p:nvPr/>
        </p:nvSpPr>
        <p:spPr bwMode="auto">
          <a:xfrm>
            <a:off x="5004048" y="2492896"/>
            <a:ext cx="288032" cy="720080"/>
          </a:xfrm>
          <a:prstGeom prst="righ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28" charset="-128"/>
            </a:endParaRPr>
          </a:p>
        </p:txBody>
      </p:sp>
      <p:sp>
        <p:nvSpPr>
          <p:cNvPr id="4" name="Δεξιό άγκιστρο 3"/>
          <p:cNvSpPr/>
          <p:nvPr/>
        </p:nvSpPr>
        <p:spPr bwMode="auto">
          <a:xfrm>
            <a:off x="6876256" y="3356992"/>
            <a:ext cx="216024" cy="1070977"/>
          </a:xfrm>
          <a:prstGeom prst="righ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28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785" y="2636912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Δικαιούχος</a:t>
            </a:r>
            <a:endParaRPr lang="el-GR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7113169" y="3723203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Επαληθευτής</a:t>
            </a:r>
            <a:endParaRPr lang="el-GR" sz="1600" dirty="0"/>
          </a:p>
        </p:txBody>
      </p:sp>
      <p:cxnSp>
        <p:nvCxnSpPr>
          <p:cNvPr id="7" name="Ευθύγραμμο βέλος σύνδεσης 6"/>
          <p:cNvCxnSpPr/>
          <p:nvPr/>
        </p:nvCxnSpPr>
        <p:spPr bwMode="auto">
          <a:xfrm>
            <a:off x="3651009" y="4725144"/>
            <a:ext cx="87580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Ευθύγραμμο βέλος σύνδεσης 16"/>
          <p:cNvCxnSpPr/>
          <p:nvPr/>
        </p:nvCxnSpPr>
        <p:spPr bwMode="auto">
          <a:xfrm>
            <a:off x="4272257" y="5157192"/>
            <a:ext cx="87580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52211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"/>
      </a:majorFont>
      <a:minorFont>
        <a:latin typeface="Arial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2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5745</TotalTime>
  <Words>963</Words>
  <Application>Microsoft Office PowerPoint</Application>
  <PresentationFormat>Προβολή στην οθόνη (4:3)</PresentationFormat>
  <Paragraphs>95</Paragraphs>
  <Slides>18</Slides>
  <Notes>6</Notes>
  <HiddenSlides>0</HiddenSlides>
  <MMClips>0</MMClips>
  <ScaleCrop>false</ScaleCrop>
  <HeadingPairs>
    <vt:vector size="6" baseType="variant">
      <vt:variant>
        <vt:lpstr>Θέμα</vt:lpstr>
      </vt:variant>
      <vt:variant>
        <vt:i4>2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21" baseType="lpstr">
      <vt:lpstr>Blank Presentation</vt:lpstr>
      <vt:lpstr>1_Blank Presentation</vt:lpstr>
      <vt:lpstr>Microsoft Excel Worksheet</vt:lpstr>
      <vt:lpstr>Παρουσίαση του PowerPoint</vt:lpstr>
      <vt:lpstr>ΔΙΑΔΙΚΑΣΙΕΣ ΑΠΟΚΤΗΣΗΣ ΚΩΔΙΚΟΥ ΠΡΟΣΒΑΣΗΣ ΣΕ ΟΠΣ</vt:lpstr>
      <vt:lpstr>ΔΙΑΔΙΚΑΣΙΕΣ ΑΠΟΚΤΗΣΗΣ ΚΩΔΙΚΟΥ ΠΡΟΣΒΑΣΗΣ ΣΕ ΟΠΣ</vt:lpstr>
      <vt:lpstr>ΔΙΑΔΙΚΑΣΙΕΣ ΑΠΟΚΤΗΣΗΣ ΚΩΔΙΚΟΥ ΠΡΟΣΒΑΣΗΣ ΣΕ ΟΠΣ</vt:lpstr>
      <vt:lpstr>ΔΙΑΔΙΚΑΣΙΕΣ ΑΠΟΚΤΗΣΗΣ ΚΩΔΙΚΟΥ ΠΡΟΣΒΑΣΗΣ ΣΕ ΟΠΣ</vt:lpstr>
      <vt:lpstr>ΔΙΑΔΙΚΑΣΙΕΣ ΑΠΟΚΤΗΣΗΣ ΚΩΔΙΚΟΥ ΠΡΟΣΒΑΣΗΣ ΣΕ ΟΠΣ</vt:lpstr>
      <vt:lpstr>Γενικές Οδηγίες</vt:lpstr>
      <vt:lpstr>Γενικές Οδηγίες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ΚΑΡΑΒΑΤΟΣ ΔΗΜΗΤΡΗΣ (KARAVATOS DIMITRIS)</cp:lastModifiedBy>
  <cp:revision>648</cp:revision>
  <cp:lastPrinted>2017-11-13T12:29:40Z</cp:lastPrinted>
  <dcterms:created xsi:type="dcterms:W3CDTF">2012-02-08T16:15:43Z</dcterms:created>
  <dcterms:modified xsi:type="dcterms:W3CDTF">2019-03-22T10:42:42Z</dcterms:modified>
</cp:coreProperties>
</file>