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63" r:id="rId2"/>
  </p:sldMasterIdLst>
  <p:notesMasterIdLst>
    <p:notesMasterId r:id="rId33"/>
  </p:notesMasterIdLst>
  <p:sldIdLst>
    <p:sldId id="321" r:id="rId3"/>
    <p:sldId id="341" r:id="rId4"/>
    <p:sldId id="364" r:id="rId5"/>
    <p:sldId id="343" r:id="rId6"/>
    <p:sldId id="346" r:id="rId7"/>
    <p:sldId id="348" r:id="rId8"/>
    <p:sldId id="370" r:id="rId9"/>
    <p:sldId id="371" r:id="rId10"/>
    <p:sldId id="350" r:id="rId11"/>
    <p:sldId id="353" r:id="rId12"/>
    <p:sldId id="354" r:id="rId13"/>
    <p:sldId id="352" r:id="rId14"/>
    <p:sldId id="356" r:id="rId15"/>
    <p:sldId id="357" r:id="rId16"/>
    <p:sldId id="358" r:id="rId17"/>
    <p:sldId id="384" r:id="rId18"/>
    <p:sldId id="385" r:id="rId19"/>
    <p:sldId id="378" r:id="rId20"/>
    <p:sldId id="379" r:id="rId21"/>
    <p:sldId id="380" r:id="rId22"/>
    <p:sldId id="374" r:id="rId23"/>
    <p:sldId id="375" r:id="rId24"/>
    <p:sldId id="376" r:id="rId25"/>
    <p:sldId id="377" r:id="rId26"/>
    <p:sldId id="381" r:id="rId27"/>
    <p:sldId id="382" r:id="rId28"/>
    <p:sldId id="383" r:id="rId29"/>
    <p:sldId id="372" r:id="rId30"/>
    <p:sldId id="373" r:id="rId31"/>
    <p:sldId id="339" r:id="rId32"/>
  </p:sldIdLst>
  <p:sldSz cx="9144000" cy="6858000" type="screen4x3"/>
  <p:notesSz cx="6858000" cy="9926638"/>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4F8F"/>
    <a:srgbClr val="C2DCDB"/>
    <a:srgbClr val="EBECB2"/>
    <a:srgbClr val="EBFFFF"/>
    <a:srgbClr val="A94195"/>
    <a:srgbClr val="93D050"/>
    <a:srgbClr val="92D050"/>
    <a:srgbClr val="85E260"/>
    <a:srgbClr val="00FF00"/>
    <a:srgbClr val="FF12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Μεσαίο στυλ 4 - Έμφαση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D083AE6-46FA-4A59-8FB0-9F97EB10719F}" styleName="Φωτεινό στυλ 3 - Έμφαση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5314" autoAdjust="0"/>
  </p:normalViewPr>
  <p:slideViewPr>
    <p:cSldViewPr>
      <p:cViewPr>
        <p:scale>
          <a:sx n="110" d="100"/>
          <a:sy n="110" d="100"/>
        </p:scale>
        <p:origin x="-1644" y="-60"/>
      </p:cViewPr>
      <p:guideLst>
        <p:guide orient="horz" pos="2160"/>
        <p:guide pos="2880"/>
      </p:guideLst>
    </p:cSldViewPr>
  </p:slideViewPr>
  <p:outlineViewPr>
    <p:cViewPr>
      <p:scale>
        <a:sx n="100" d="100"/>
        <a:sy n="100" d="100"/>
      </p:scale>
      <p:origin x="0" y="0"/>
    </p:cViewPr>
  </p:outlineViewPr>
  <p:notesTextViewPr>
    <p:cViewPr>
      <p:scale>
        <a:sx n="66" d="100"/>
        <a:sy n="66"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04F0D8-90E8-4348-897E-F49EC0D752BB}" type="doc">
      <dgm:prSet loTypeId="urn:microsoft.com/office/officeart/2005/8/layout/hProcess4" loCatId="process" qsTypeId="urn:microsoft.com/office/officeart/2005/8/quickstyle/3d1" qsCatId="3D" csTypeId="urn:microsoft.com/office/officeart/2005/8/colors/accent2_1" csCatId="accent2" phldr="1"/>
      <dgm:spPr/>
      <dgm:t>
        <a:bodyPr/>
        <a:lstStyle/>
        <a:p>
          <a:endParaRPr lang="el-GR"/>
        </a:p>
      </dgm:t>
    </dgm:pt>
    <dgm:pt modelId="{1F227582-F46C-424A-8C78-D83EBF723655}">
      <dgm:prSet phldrT="[Κείμενο]"/>
      <dgm:spPr/>
      <dgm:t>
        <a:bodyPr/>
        <a:lstStyle/>
        <a:p>
          <a:r>
            <a:rPr lang="el-GR" b="1" cap="none" spc="0" dirty="0" smtClean="0">
              <a:ln w="12700">
                <a:prstDash val="solid"/>
              </a:ln>
              <a:effectLst>
                <a:outerShdw blurRad="41275" dist="20320" dir="1800000" algn="tl" rotWithShape="0">
                  <a:srgbClr val="000000">
                    <a:alpha val="40000"/>
                  </a:srgbClr>
                </a:outerShdw>
              </a:effectLst>
            </a:rPr>
            <a:t>Δικαιούχος</a:t>
          </a:r>
          <a:endParaRPr lang="el-GR" b="1" cap="none" spc="0" dirty="0">
            <a:ln w="12700">
              <a:prstDash val="solid"/>
            </a:ln>
            <a:effectLst>
              <a:outerShdw blurRad="41275" dist="20320" dir="1800000" algn="tl" rotWithShape="0">
                <a:srgbClr val="000000">
                  <a:alpha val="40000"/>
                </a:srgbClr>
              </a:outerShdw>
            </a:effectLst>
          </a:endParaRPr>
        </a:p>
      </dgm:t>
    </dgm:pt>
    <dgm:pt modelId="{85F2E078-C5EA-48F3-93CE-AA51486EE35F}" type="parTrans" cxnId="{BBDCF7D6-AE3C-4528-BBA0-41D4FA036F16}">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E719A99-1129-4734-BA47-C8F0C0069C12}" type="sibTrans" cxnId="{BBDCF7D6-AE3C-4528-BBA0-41D4FA036F16}">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F67E11D-6472-41F3-9026-772EA102D7C9}">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rPr>
            <a:t>Έγγραφα διαγωνισμών</a:t>
          </a:r>
          <a:endParaRPr lang="el-GR" sz="1600" b="1" cap="none" spc="0" dirty="0">
            <a:ln w="12700">
              <a:prstDash val="solid"/>
            </a:ln>
            <a:effectLst>
              <a:outerShdw blurRad="41275" dist="20320" dir="1800000" algn="tl" rotWithShape="0">
                <a:srgbClr val="000000">
                  <a:alpha val="40000"/>
                </a:srgbClr>
              </a:outerShdw>
            </a:effectLst>
          </a:endParaRPr>
        </a:p>
      </dgm:t>
    </dgm:pt>
    <dgm:pt modelId="{18501863-C2AB-4A35-B2ED-CE58FC010513}" type="parTrans" cxnId="{14303692-FC8F-4FD1-AB1B-328875858AA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BA06953-4D6B-44D9-BA8B-07456BF9B527}" type="sibTrans" cxnId="{14303692-FC8F-4FD1-AB1B-328875858AA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CF1BF86-A7C7-485A-BAC6-258D512FFE78}">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rPr>
            <a:t>Τιμολόγια</a:t>
          </a:r>
          <a:endParaRPr lang="el-GR" sz="1600" b="1" cap="none" spc="0" dirty="0">
            <a:ln w="12700">
              <a:prstDash val="solid"/>
            </a:ln>
            <a:effectLst>
              <a:outerShdw blurRad="41275" dist="20320" dir="1800000" algn="tl" rotWithShape="0">
                <a:srgbClr val="000000">
                  <a:alpha val="40000"/>
                </a:srgbClr>
              </a:outerShdw>
            </a:effectLst>
          </a:endParaRPr>
        </a:p>
      </dgm:t>
    </dgm:pt>
    <dgm:pt modelId="{CF92DC67-8DCD-4DE8-9750-3B5D59C87377}" type="parTrans" cxnId="{5E9FCBBF-CB77-4178-ACCA-1B47AE10FF62}">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2069BCC1-C0E7-4FD9-9164-DC7AAF3A69B3}" type="sibTrans" cxnId="{5E9FCBBF-CB77-4178-ACCA-1B47AE10FF62}">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8F406D14-1B2F-41D0-AF81-60C0D409A100}">
      <dgm:prSet phldrT="[Κείμενο]"/>
      <dgm:spPr/>
      <dgm:t>
        <a:bodyPr/>
        <a:lstStyle/>
        <a:p>
          <a:r>
            <a:rPr lang="en-US" b="1" u="none" cap="none" spc="0" smtClean="0">
              <a:ln w="12700">
                <a:prstDash val="solid"/>
              </a:ln>
              <a:effectLst>
                <a:outerShdw blurRad="41275" dist="20320" dir="1800000" algn="tl" rotWithShape="0">
                  <a:srgbClr val="000000">
                    <a:alpha val="40000"/>
                  </a:srgbClr>
                </a:outerShdw>
              </a:effectLst>
            </a:rPr>
            <a:t>FLC</a:t>
          </a:r>
          <a:endParaRPr lang="el-GR" b="1" u="none" cap="none" spc="0" dirty="0">
            <a:ln w="12700">
              <a:prstDash val="solid"/>
            </a:ln>
            <a:effectLst>
              <a:outerShdw blurRad="41275" dist="20320" dir="1800000" algn="tl" rotWithShape="0">
                <a:srgbClr val="000000">
                  <a:alpha val="40000"/>
                </a:srgbClr>
              </a:outerShdw>
            </a:effectLst>
          </a:endParaRPr>
        </a:p>
      </dgm:t>
    </dgm:pt>
    <dgm:pt modelId="{6A8A1093-196C-46A5-B029-B5DBBF00A21B}" type="parTrans" cxnId="{CACF67EB-A66D-4B55-B34F-F408530DC94A}">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39068F5-6D41-4DEF-82E1-6D2AA5FEDE48}" type="sibTrans" cxnId="{CACF67EB-A66D-4B55-B34F-F408530DC94A}">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49549D0F-0F1C-471C-9E94-7531E8263F23}">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Πίνακας επαληθευμένων δαπανών</a:t>
          </a:r>
          <a:endParaRPr lang="el-GR" sz="1600" b="1" cap="none" spc="0" dirty="0">
            <a:ln w="12700">
              <a:prstDash val="solid"/>
            </a:ln>
            <a:effectLst>
              <a:outerShdw blurRad="41275" dist="20320" dir="1800000" algn="tl" rotWithShape="0">
                <a:srgbClr val="000000">
                  <a:alpha val="40000"/>
                </a:srgbClr>
              </a:outerShdw>
            </a:effectLst>
          </a:endParaRPr>
        </a:p>
      </dgm:t>
    </dgm:pt>
    <dgm:pt modelId="{065B6BD6-1229-40BD-B8D5-D48272C30B71}" type="parTrans" cxnId="{37F04CC9-9CAC-4E7C-A9EC-1D51633BC28C}">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CB7FDBB-0C13-4A5B-95D5-0B1B4DC381EA}" type="sibTrans" cxnId="{37F04CC9-9CAC-4E7C-A9EC-1D51633BC28C}">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3D22CF7-E553-4037-AE79-AAF127AAE366}">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Λίστα ελέγχου επαληθεύσεων</a:t>
          </a:r>
          <a:endParaRPr lang="el-GR" sz="1600" b="1" cap="none" spc="0" dirty="0">
            <a:ln w="12700">
              <a:prstDash val="solid"/>
            </a:ln>
            <a:effectLst>
              <a:outerShdw blurRad="41275" dist="20320" dir="1800000" algn="tl" rotWithShape="0">
                <a:srgbClr val="000000">
                  <a:alpha val="40000"/>
                </a:srgbClr>
              </a:outerShdw>
            </a:effectLst>
          </a:endParaRPr>
        </a:p>
      </dgm:t>
    </dgm:pt>
    <dgm:pt modelId="{91D8DD27-105B-4920-838B-2703D23537A8}" type="parTrans" cxnId="{83FB1CBC-95CB-414E-B9B3-702107717A1D}">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55630326-485F-447A-A707-398B4FE69113}" type="sibTrans" cxnId="{83FB1CBC-95CB-414E-B9B3-702107717A1D}">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B1454405-E7AD-4ABF-9DD9-B0C45A155101}">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rPr>
            <a:t>Τραπεζικές συναλλαγές</a:t>
          </a:r>
          <a:endParaRPr lang="el-GR" sz="1600" b="1" cap="none" spc="0" dirty="0">
            <a:ln w="12700">
              <a:prstDash val="solid"/>
            </a:ln>
            <a:effectLst>
              <a:outerShdw blurRad="41275" dist="20320" dir="1800000" algn="tl" rotWithShape="0">
                <a:srgbClr val="000000">
                  <a:alpha val="40000"/>
                </a:srgbClr>
              </a:outerShdw>
            </a:effectLst>
          </a:endParaRPr>
        </a:p>
      </dgm:t>
    </dgm:pt>
    <dgm:pt modelId="{2FBDB738-9E21-4A8A-9956-BB50B97EC925}" type="parTrans" cxnId="{BED6FBDE-9A76-4FD3-9616-242BE4719907}">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A3C1074F-C03A-4250-854C-9FDCF28A4457}" type="sibTrans" cxnId="{BED6FBDE-9A76-4FD3-9616-242BE4719907}">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9E839BA6-F10D-4824-81A0-47D3C9D43DF0}">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Πίνακας δαπανών</a:t>
          </a:r>
          <a:endParaRPr lang="el-GR" sz="1600" b="1" cap="none" spc="0" dirty="0">
            <a:ln w="12700">
              <a:prstDash val="solid"/>
            </a:ln>
            <a:effectLst>
              <a:outerShdw blurRad="41275" dist="20320" dir="1800000" algn="tl" rotWithShape="0">
                <a:srgbClr val="000000">
                  <a:alpha val="40000"/>
                </a:srgbClr>
              </a:outerShdw>
            </a:effectLst>
          </a:endParaRPr>
        </a:p>
      </dgm:t>
    </dgm:pt>
    <dgm:pt modelId="{374A405A-B835-4D0F-BFAC-43E2B9DB14AB}" type="parTrans" cxnId="{EEEF33EE-053A-411F-85A8-5572ED60B66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92E38F7-F3ED-4A18-914B-04963433DED4}" type="sibTrans" cxnId="{EEEF33EE-053A-411F-85A8-5572ED60B66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DCEB2413-DE39-41DD-8A89-6A368B0EF11E}">
      <dgm:prSet phldrT="[Κείμενο]"/>
      <dgm:spPr/>
      <dgm:t>
        <a:bodyPr/>
        <a:lstStyle/>
        <a:p>
          <a:endParaRPr lang="el-GR"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AD063D8F-3600-4FCB-A8C1-929330D2469C}" type="parTrans" cxnId="{72C8EB80-77B5-443E-BF07-8DCE3C71E1D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CF831AA-233F-43F1-A611-E111D2EE84BB}" type="sibTrans" cxnId="{72C8EB80-77B5-443E-BF07-8DCE3C71E1D4}">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106B5B51-B20F-4644-A768-B8A5B654E036}">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Έκθεση Επαλήθευσης</a:t>
          </a:r>
          <a:endParaRPr lang="el-GR" sz="1600" b="1" cap="none" spc="0" dirty="0">
            <a:ln w="12700">
              <a:prstDash val="solid"/>
            </a:ln>
            <a:effectLst>
              <a:outerShdw blurRad="41275" dist="20320" dir="1800000" algn="tl" rotWithShape="0">
                <a:srgbClr val="000000">
                  <a:alpha val="40000"/>
                </a:srgbClr>
              </a:outerShdw>
            </a:effectLst>
          </a:endParaRPr>
        </a:p>
      </dgm:t>
    </dgm:pt>
    <dgm:pt modelId="{5EBDA71D-1BD9-4A5F-86A9-30ECB0903D74}" type="parTrans" cxnId="{37860E67-5FEE-4E2E-B2B6-15B5337660D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FD8B838B-7AFE-49D5-9F97-D319E83486E5}" type="sibTrans" cxnId="{37860E67-5FEE-4E2E-B2B6-15B5337660D5}">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EC521B83-A848-4DDB-AE5B-E1EBD6D4C16B}">
      <dgm:prSet phldrT="[Κείμενο]"/>
      <dgm:spPr/>
      <dgm:t>
        <a:bodyPr/>
        <a:lstStyle/>
        <a:p>
          <a:endParaRPr lang="el-GR" sz="15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672C360D-091F-496C-984B-6C51BF8F51DA}" type="parTrans" cxnId="{E3B6092C-09E0-46FF-B4AF-C4CFBD9D17E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7D26C5C-2222-45CC-A50D-F691904ABB19}" type="sibTrans" cxnId="{E3B6092C-09E0-46FF-B4AF-C4CFBD9D17E1}">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974F4FC1-4285-4E24-B47C-973C9E90BE56}">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Πιστοποιητικό επαληθευμένων δαπανών</a:t>
          </a:r>
          <a:endParaRPr lang="el-GR" sz="1600" b="1" cap="none" spc="0" dirty="0">
            <a:ln w="12700">
              <a:prstDash val="solid"/>
            </a:ln>
            <a:effectLst>
              <a:outerShdw blurRad="41275" dist="20320" dir="1800000" algn="tl" rotWithShape="0">
                <a:srgbClr val="000000">
                  <a:alpha val="40000"/>
                </a:srgbClr>
              </a:outerShdw>
            </a:effectLst>
          </a:endParaRPr>
        </a:p>
      </dgm:t>
    </dgm:pt>
    <dgm:pt modelId="{E02029F2-8EE4-427D-91DB-5C6C30100A31}" type="parTrans" cxnId="{A2F9C27A-427F-418B-8D01-A31AD4990838}">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5B3CD21-176A-48CF-9808-3B167C948807}" type="sibTrans" cxnId="{A2F9C27A-427F-418B-8D01-A31AD4990838}">
      <dgm:prSet/>
      <dgm:spPr/>
      <dgm:t>
        <a:bodyPr/>
        <a:lstStyle/>
        <a:p>
          <a:endParaRPr lang="el-GR"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gm:t>
    </dgm:pt>
    <dgm:pt modelId="{C27CFDEA-29A7-4618-B68A-5178C72CF6DB}">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rPr>
            <a:t>Παραδοτέα</a:t>
          </a:r>
          <a:endParaRPr lang="el-GR" sz="1600" b="1" cap="none" spc="0" dirty="0">
            <a:ln w="12700">
              <a:prstDash val="solid"/>
            </a:ln>
            <a:effectLst>
              <a:outerShdw blurRad="41275" dist="20320" dir="1800000" algn="tl" rotWithShape="0">
                <a:srgbClr val="000000">
                  <a:alpha val="40000"/>
                </a:srgbClr>
              </a:outerShdw>
            </a:effectLst>
          </a:endParaRPr>
        </a:p>
      </dgm:t>
    </dgm:pt>
    <dgm:pt modelId="{926AD2A0-6454-43D3-A7EB-108C1C83E884}" type="parTrans" cxnId="{835760D3-113A-4DF4-93DE-DA8952B3AF5C}">
      <dgm:prSet/>
      <dgm:spPr/>
      <dgm:t>
        <a:bodyPr/>
        <a:lstStyle/>
        <a:p>
          <a:endParaRPr lang="el-GR"/>
        </a:p>
      </dgm:t>
    </dgm:pt>
    <dgm:pt modelId="{0DCB0CC6-8754-49F3-8543-A078FFB5CB6D}" type="sibTrans" cxnId="{835760D3-113A-4DF4-93DE-DA8952B3AF5C}">
      <dgm:prSet/>
      <dgm:spPr/>
      <dgm:t>
        <a:bodyPr/>
        <a:lstStyle/>
        <a:p>
          <a:endParaRPr lang="el-GR"/>
        </a:p>
      </dgm:t>
    </dgm:pt>
    <dgm:pt modelId="{A9507C10-1ADF-4155-ABC1-4D06F0FBE3CA}">
      <dgm:prSet phldrT="[Κείμενο]" custT="1"/>
      <dgm:spPr/>
      <dgm:t>
        <a:bodyPr/>
        <a:lstStyle/>
        <a:p>
          <a:r>
            <a:rPr lang="el-GR" sz="1600" b="1" cap="none" spc="0" dirty="0" smtClean="0">
              <a:ln w="12700">
                <a:prstDash val="solid"/>
              </a:ln>
              <a:effectLst>
                <a:outerShdw blurRad="41275" dist="20320" dir="1800000" algn="tl" rotWithShape="0">
                  <a:srgbClr val="000000">
                    <a:alpha val="40000"/>
                  </a:srgbClr>
                </a:outerShdw>
              </a:effectLst>
            </a:rPr>
            <a:t>……</a:t>
          </a:r>
          <a:endParaRPr lang="el-GR" sz="1600" b="1" cap="none" spc="0" dirty="0">
            <a:ln w="12700">
              <a:prstDash val="solid"/>
            </a:ln>
            <a:effectLst>
              <a:outerShdw blurRad="41275" dist="20320" dir="1800000" algn="tl" rotWithShape="0">
                <a:srgbClr val="000000">
                  <a:alpha val="40000"/>
                </a:srgbClr>
              </a:outerShdw>
            </a:effectLst>
          </a:endParaRPr>
        </a:p>
      </dgm:t>
    </dgm:pt>
    <dgm:pt modelId="{A7A90CC9-F85B-41CC-A224-747C145253B6}" type="parTrans" cxnId="{D039B1D5-F1D3-45C9-8F02-030C7200AFBB}">
      <dgm:prSet/>
      <dgm:spPr/>
      <dgm:t>
        <a:bodyPr/>
        <a:lstStyle/>
        <a:p>
          <a:endParaRPr lang="el-GR"/>
        </a:p>
      </dgm:t>
    </dgm:pt>
    <dgm:pt modelId="{1B35494E-566B-4BF5-84BE-B1922EBCF394}" type="sibTrans" cxnId="{D039B1D5-F1D3-45C9-8F02-030C7200AFBB}">
      <dgm:prSet/>
      <dgm:spPr/>
      <dgm:t>
        <a:bodyPr/>
        <a:lstStyle/>
        <a:p>
          <a:endParaRPr lang="el-GR"/>
        </a:p>
      </dgm:t>
    </dgm:pt>
    <dgm:pt modelId="{D513C558-BFBF-4602-9A22-A23A75AF8025}" type="pres">
      <dgm:prSet presAssocID="{8F04F0D8-90E8-4348-897E-F49EC0D752BB}" presName="Name0" presStyleCnt="0">
        <dgm:presLayoutVars>
          <dgm:dir/>
          <dgm:animLvl val="lvl"/>
          <dgm:resizeHandles val="exact"/>
        </dgm:presLayoutVars>
      </dgm:prSet>
      <dgm:spPr/>
      <dgm:t>
        <a:bodyPr/>
        <a:lstStyle/>
        <a:p>
          <a:endParaRPr lang="el-GR"/>
        </a:p>
      </dgm:t>
    </dgm:pt>
    <dgm:pt modelId="{DCF12A16-27E8-432C-A1DA-049626E3262A}" type="pres">
      <dgm:prSet presAssocID="{8F04F0D8-90E8-4348-897E-F49EC0D752BB}" presName="tSp" presStyleCnt="0"/>
      <dgm:spPr/>
      <dgm:t>
        <a:bodyPr/>
        <a:lstStyle/>
        <a:p>
          <a:endParaRPr lang="el-GR"/>
        </a:p>
      </dgm:t>
    </dgm:pt>
    <dgm:pt modelId="{9FFDD676-F4B6-49DD-87C4-32FEDCDE6A4F}" type="pres">
      <dgm:prSet presAssocID="{8F04F0D8-90E8-4348-897E-F49EC0D752BB}" presName="bSp" presStyleCnt="0"/>
      <dgm:spPr/>
      <dgm:t>
        <a:bodyPr/>
        <a:lstStyle/>
        <a:p>
          <a:endParaRPr lang="el-GR"/>
        </a:p>
      </dgm:t>
    </dgm:pt>
    <dgm:pt modelId="{62E40183-1772-4EFB-8A98-773B89B9DD76}" type="pres">
      <dgm:prSet presAssocID="{8F04F0D8-90E8-4348-897E-F49EC0D752BB}" presName="process" presStyleCnt="0"/>
      <dgm:spPr/>
      <dgm:t>
        <a:bodyPr/>
        <a:lstStyle/>
        <a:p>
          <a:endParaRPr lang="el-GR"/>
        </a:p>
      </dgm:t>
    </dgm:pt>
    <dgm:pt modelId="{434BEAFF-89E6-4D88-B813-D1B438074BB9}" type="pres">
      <dgm:prSet presAssocID="{1F227582-F46C-424A-8C78-D83EBF723655}" presName="composite1" presStyleCnt="0"/>
      <dgm:spPr/>
      <dgm:t>
        <a:bodyPr/>
        <a:lstStyle/>
        <a:p>
          <a:endParaRPr lang="el-GR"/>
        </a:p>
      </dgm:t>
    </dgm:pt>
    <dgm:pt modelId="{D5532DDC-181A-46C2-9F97-3B75A7F58D7A}" type="pres">
      <dgm:prSet presAssocID="{1F227582-F46C-424A-8C78-D83EBF723655}" presName="dummyNode1" presStyleLbl="node1" presStyleIdx="0" presStyleCnt="2"/>
      <dgm:spPr/>
      <dgm:t>
        <a:bodyPr/>
        <a:lstStyle/>
        <a:p>
          <a:endParaRPr lang="el-GR"/>
        </a:p>
      </dgm:t>
    </dgm:pt>
    <dgm:pt modelId="{895B6DF6-6067-4A03-8DC8-454ED21BE85F}" type="pres">
      <dgm:prSet presAssocID="{1F227582-F46C-424A-8C78-D83EBF723655}" presName="childNode1" presStyleLbl="bgAcc1" presStyleIdx="0" presStyleCnt="2">
        <dgm:presLayoutVars>
          <dgm:bulletEnabled val="1"/>
        </dgm:presLayoutVars>
      </dgm:prSet>
      <dgm:spPr/>
      <dgm:t>
        <a:bodyPr/>
        <a:lstStyle/>
        <a:p>
          <a:endParaRPr lang="el-GR"/>
        </a:p>
      </dgm:t>
    </dgm:pt>
    <dgm:pt modelId="{BE1BAF2A-5303-4DF4-BF66-82BBD84FF9B4}" type="pres">
      <dgm:prSet presAssocID="{1F227582-F46C-424A-8C78-D83EBF723655}" presName="childNode1tx" presStyleLbl="bgAcc1" presStyleIdx="0" presStyleCnt="2">
        <dgm:presLayoutVars>
          <dgm:bulletEnabled val="1"/>
        </dgm:presLayoutVars>
      </dgm:prSet>
      <dgm:spPr/>
      <dgm:t>
        <a:bodyPr/>
        <a:lstStyle/>
        <a:p>
          <a:endParaRPr lang="el-GR"/>
        </a:p>
      </dgm:t>
    </dgm:pt>
    <dgm:pt modelId="{DDBD66B5-477B-4912-AC55-60AFCA1F9E53}" type="pres">
      <dgm:prSet presAssocID="{1F227582-F46C-424A-8C78-D83EBF723655}" presName="parentNode1" presStyleLbl="node1" presStyleIdx="0" presStyleCnt="2">
        <dgm:presLayoutVars>
          <dgm:chMax val="1"/>
          <dgm:bulletEnabled val="1"/>
        </dgm:presLayoutVars>
      </dgm:prSet>
      <dgm:spPr/>
      <dgm:t>
        <a:bodyPr/>
        <a:lstStyle/>
        <a:p>
          <a:endParaRPr lang="el-GR"/>
        </a:p>
      </dgm:t>
    </dgm:pt>
    <dgm:pt modelId="{48B1BE60-CD37-42A4-9630-79181381211B}" type="pres">
      <dgm:prSet presAssocID="{1F227582-F46C-424A-8C78-D83EBF723655}" presName="connSite1" presStyleCnt="0"/>
      <dgm:spPr/>
      <dgm:t>
        <a:bodyPr/>
        <a:lstStyle/>
        <a:p>
          <a:endParaRPr lang="el-GR"/>
        </a:p>
      </dgm:t>
    </dgm:pt>
    <dgm:pt modelId="{899E1DA9-455D-49F1-B445-4DC601ED9CCB}" type="pres">
      <dgm:prSet presAssocID="{6E719A99-1129-4734-BA47-C8F0C0069C12}" presName="Name9" presStyleLbl="sibTrans2D1" presStyleIdx="0" presStyleCnt="1"/>
      <dgm:spPr/>
      <dgm:t>
        <a:bodyPr/>
        <a:lstStyle/>
        <a:p>
          <a:endParaRPr lang="el-GR"/>
        </a:p>
      </dgm:t>
    </dgm:pt>
    <dgm:pt modelId="{95089028-8896-4AE7-AA5F-88B153579CA4}" type="pres">
      <dgm:prSet presAssocID="{8F406D14-1B2F-41D0-AF81-60C0D409A100}" presName="composite2" presStyleCnt="0"/>
      <dgm:spPr/>
      <dgm:t>
        <a:bodyPr/>
        <a:lstStyle/>
        <a:p>
          <a:endParaRPr lang="el-GR"/>
        </a:p>
      </dgm:t>
    </dgm:pt>
    <dgm:pt modelId="{185EA9D1-65C9-4B19-AAE8-9414CD4E7154}" type="pres">
      <dgm:prSet presAssocID="{8F406D14-1B2F-41D0-AF81-60C0D409A100}" presName="dummyNode2" presStyleLbl="node1" presStyleIdx="0" presStyleCnt="2"/>
      <dgm:spPr/>
      <dgm:t>
        <a:bodyPr/>
        <a:lstStyle/>
        <a:p>
          <a:endParaRPr lang="el-GR"/>
        </a:p>
      </dgm:t>
    </dgm:pt>
    <dgm:pt modelId="{01F6E44A-DBC3-4BE8-BB4B-3AAB18BE6801}" type="pres">
      <dgm:prSet presAssocID="{8F406D14-1B2F-41D0-AF81-60C0D409A100}" presName="childNode2" presStyleLbl="bgAcc1" presStyleIdx="1" presStyleCnt="2" custScaleY="138389">
        <dgm:presLayoutVars>
          <dgm:bulletEnabled val="1"/>
        </dgm:presLayoutVars>
      </dgm:prSet>
      <dgm:spPr/>
      <dgm:t>
        <a:bodyPr/>
        <a:lstStyle/>
        <a:p>
          <a:endParaRPr lang="el-GR"/>
        </a:p>
      </dgm:t>
    </dgm:pt>
    <dgm:pt modelId="{5B268FAE-F8B0-4328-8AC5-C7EE09395220}" type="pres">
      <dgm:prSet presAssocID="{8F406D14-1B2F-41D0-AF81-60C0D409A100}" presName="childNode2tx" presStyleLbl="bgAcc1" presStyleIdx="1" presStyleCnt="2">
        <dgm:presLayoutVars>
          <dgm:bulletEnabled val="1"/>
        </dgm:presLayoutVars>
      </dgm:prSet>
      <dgm:spPr/>
      <dgm:t>
        <a:bodyPr/>
        <a:lstStyle/>
        <a:p>
          <a:endParaRPr lang="el-GR"/>
        </a:p>
      </dgm:t>
    </dgm:pt>
    <dgm:pt modelId="{BB3923B9-3157-4CB3-A230-B0EE7B91885D}" type="pres">
      <dgm:prSet presAssocID="{8F406D14-1B2F-41D0-AF81-60C0D409A100}" presName="parentNode2" presStyleLbl="node1" presStyleIdx="1" presStyleCnt="2" custLinFactNeighborX="799" custLinFactNeighborY="-42666">
        <dgm:presLayoutVars>
          <dgm:chMax val="0"/>
          <dgm:bulletEnabled val="1"/>
        </dgm:presLayoutVars>
      </dgm:prSet>
      <dgm:spPr/>
      <dgm:t>
        <a:bodyPr/>
        <a:lstStyle/>
        <a:p>
          <a:endParaRPr lang="el-GR"/>
        </a:p>
      </dgm:t>
    </dgm:pt>
    <dgm:pt modelId="{A4FC7B97-37AD-4CB8-A4D6-EE8057D3F9E3}" type="pres">
      <dgm:prSet presAssocID="{8F406D14-1B2F-41D0-AF81-60C0D409A100}" presName="connSite2" presStyleCnt="0"/>
      <dgm:spPr/>
      <dgm:t>
        <a:bodyPr/>
        <a:lstStyle/>
        <a:p>
          <a:endParaRPr lang="el-GR"/>
        </a:p>
      </dgm:t>
    </dgm:pt>
  </dgm:ptLst>
  <dgm:cxnLst>
    <dgm:cxn modelId="{D93B6051-720E-468C-A231-D834EE35A098}" type="presOf" srcId="{ECF1BF86-A7C7-485A-BAC6-258D512FFE78}" destId="{BE1BAF2A-5303-4DF4-BF66-82BBD84FF9B4}" srcOrd="1" destOrd="1" presId="urn:microsoft.com/office/officeart/2005/8/layout/hProcess4"/>
    <dgm:cxn modelId="{8FD1A0B3-09B1-4790-8AA7-718D8B48CE6F}" type="presOf" srcId="{D3D22CF7-E553-4037-AE79-AAF127AAE366}" destId="{01F6E44A-DBC3-4BE8-BB4B-3AAB18BE6801}" srcOrd="0" destOrd="1" presId="urn:microsoft.com/office/officeart/2005/8/layout/hProcess4"/>
    <dgm:cxn modelId="{A2F9C27A-427F-418B-8D01-A31AD4990838}" srcId="{8F406D14-1B2F-41D0-AF81-60C0D409A100}" destId="{974F4FC1-4285-4E24-B47C-973C9E90BE56}" srcOrd="3" destOrd="0" parTransId="{E02029F2-8EE4-427D-91DB-5C6C30100A31}" sibTransId="{C5B3CD21-176A-48CF-9808-3B167C948807}"/>
    <dgm:cxn modelId="{FF8F8A52-51C6-4525-BB0C-801CE5DAD274}" type="presOf" srcId="{8F04F0D8-90E8-4348-897E-F49EC0D752BB}" destId="{D513C558-BFBF-4602-9A22-A23A75AF8025}" srcOrd="0" destOrd="0" presId="urn:microsoft.com/office/officeart/2005/8/layout/hProcess4"/>
    <dgm:cxn modelId="{14303692-FC8F-4FD1-AB1B-328875858AA1}" srcId="{1F227582-F46C-424A-8C78-D83EBF723655}" destId="{5F67E11D-6472-41F3-9026-772EA102D7C9}" srcOrd="0" destOrd="0" parTransId="{18501863-C2AB-4A35-B2ED-CE58FC010513}" sibTransId="{5BA06953-4D6B-44D9-BA8B-07456BF9B527}"/>
    <dgm:cxn modelId="{5E9FCBBF-CB77-4178-ACCA-1B47AE10FF62}" srcId="{1F227582-F46C-424A-8C78-D83EBF723655}" destId="{ECF1BF86-A7C7-485A-BAC6-258D512FFE78}" srcOrd="1" destOrd="0" parTransId="{CF92DC67-8DCD-4DE8-9750-3B5D59C87377}" sibTransId="{2069BCC1-C0E7-4FD9-9164-DC7AAF3A69B3}"/>
    <dgm:cxn modelId="{33E8CF18-63BC-41A6-93AC-D5AD3BA4C542}" type="presOf" srcId="{C27CFDEA-29A7-4618-B68A-5178C72CF6DB}" destId="{895B6DF6-6067-4A03-8DC8-454ED21BE85F}" srcOrd="0" destOrd="4" presId="urn:microsoft.com/office/officeart/2005/8/layout/hProcess4"/>
    <dgm:cxn modelId="{3C8C3435-21B9-4924-BC36-F35DB94CAF23}" type="presOf" srcId="{D3D22CF7-E553-4037-AE79-AAF127AAE366}" destId="{5B268FAE-F8B0-4328-8AC5-C7EE09395220}" srcOrd="1" destOrd="1" presId="urn:microsoft.com/office/officeart/2005/8/layout/hProcess4"/>
    <dgm:cxn modelId="{D61F537F-B8C8-49A9-AB2D-A6699DCE317C}" type="presOf" srcId="{C27CFDEA-29A7-4618-B68A-5178C72CF6DB}" destId="{BE1BAF2A-5303-4DF4-BF66-82BBD84FF9B4}" srcOrd="1" destOrd="4" presId="urn:microsoft.com/office/officeart/2005/8/layout/hProcess4"/>
    <dgm:cxn modelId="{E3B6092C-09E0-46FF-B4AF-C4CFBD9D17E1}" srcId="{8F406D14-1B2F-41D0-AF81-60C0D409A100}" destId="{EC521B83-A848-4DDB-AE5B-E1EBD6D4C16B}" srcOrd="4" destOrd="0" parTransId="{672C360D-091F-496C-984B-6C51BF8F51DA}" sibTransId="{C7D26C5C-2222-45CC-A50D-F691904ABB19}"/>
    <dgm:cxn modelId="{83FB1CBC-95CB-414E-B9B3-702107717A1D}" srcId="{8F406D14-1B2F-41D0-AF81-60C0D409A100}" destId="{D3D22CF7-E553-4037-AE79-AAF127AAE366}" srcOrd="1" destOrd="0" parTransId="{91D8DD27-105B-4920-838B-2703D23537A8}" sibTransId="{55630326-485F-447A-A707-398B4FE69113}"/>
    <dgm:cxn modelId="{71014124-0ECE-4CE1-9E22-9F73A64FEF87}" type="presOf" srcId="{DCEB2413-DE39-41DD-8A89-6A368B0EF11E}" destId="{01F6E44A-DBC3-4BE8-BB4B-3AAB18BE6801}" srcOrd="0" destOrd="5" presId="urn:microsoft.com/office/officeart/2005/8/layout/hProcess4"/>
    <dgm:cxn modelId="{D82393E9-575E-47AE-A763-66881FB7676E}" type="presOf" srcId="{B1454405-E7AD-4ABF-9DD9-B0C45A155101}" destId="{BE1BAF2A-5303-4DF4-BF66-82BBD84FF9B4}" srcOrd="1" destOrd="2" presId="urn:microsoft.com/office/officeart/2005/8/layout/hProcess4"/>
    <dgm:cxn modelId="{FAAB43A3-415E-406A-98CD-E71B4885BB2D}" type="presOf" srcId="{9E839BA6-F10D-4824-81A0-47D3C9D43DF0}" destId="{895B6DF6-6067-4A03-8DC8-454ED21BE85F}" srcOrd="0" destOrd="3" presId="urn:microsoft.com/office/officeart/2005/8/layout/hProcess4"/>
    <dgm:cxn modelId="{79387679-85DF-4BD6-B2B3-EC62098B19AA}" type="presOf" srcId="{5F67E11D-6472-41F3-9026-772EA102D7C9}" destId="{895B6DF6-6067-4A03-8DC8-454ED21BE85F}" srcOrd="0" destOrd="0" presId="urn:microsoft.com/office/officeart/2005/8/layout/hProcess4"/>
    <dgm:cxn modelId="{0D53E3C5-4C8E-4F8B-A005-7BC6A1F6D914}" type="presOf" srcId="{5F67E11D-6472-41F3-9026-772EA102D7C9}" destId="{BE1BAF2A-5303-4DF4-BF66-82BBD84FF9B4}" srcOrd="1" destOrd="0" presId="urn:microsoft.com/office/officeart/2005/8/layout/hProcess4"/>
    <dgm:cxn modelId="{BED6FBDE-9A76-4FD3-9616-242BE4719907}" srcId="{1F227582-F46C-424A-8C78-D83EBF723655}" destId="{B1454405-E7AD-4ABF-9DD9-B0C45A155101}" srcOrd="2" destOrd="0" parTransId="{2FBDB738-9E21-4A8A-9956-BB50B97EC925}" sibTransId="{A3C1074F-C03A-4250-854C-9FDCF28A4457}"/>
    <dgm:cxn modelId="{60A36B15-489B-44BD-AEE5-CA536AA2BA17}" type="presOf" srcId="{DCEB2413-DE39-41DD-8A89-6A368B0EF11E}" destId="{5B268FAE-F8B0-4328-8AC5-C7EE09395220}" srcOrd="1" destOrd="5" presId="urn:microsoft.com/office/officeart/2005/8/layout/hProcess4"/>
    <dgm:cxn modelId="{6E6CDB1A-EC9C-4F78-B0AF-34026B5CDEEE}" type="presOf" srcId="{EC521B83-A848-4DDB-AE5B-E1EBD6D4C16B}" destId="{5B268FAE-F8B0-4328-8AC5-C7EE09395220}" srcOrd="1" destOrd="4" presId="urn:microsoft.com/office/officeart/2005/8/layout/hProcess4"/>
    <dgm:cxn modelId="{CACF67EB-A66D-4B55-B34F-F408530DC94A}" srcId="{8F04F0D8-90E8-4348-897E-F49EC0D752BB}" destId="{8F406D14-1B2F-41D0-AF81-60C0D409A100}" srcOrd="1" destOrd="0" parTransId="{6A8A1093-196C-46A5-B029-B5DBBF00A21B}" sibTransId="{539068F5-6D41-4DEF-82E1-6D2AA5FEDE48}"/>
    <dgm:cxn modelId="{6F105D7F-4D6B-498C-96F9-843262AD831D}" type="presOf" srcId="{106B5B51-B20F-4644-A768-B8A5B654E036}" destId="{5B268FAE-F8B0-4328-8AC5-C7EE09395220}" srcOrd="1" destOrd="2" presId="urn:microsoft.com/office/officeart/2005/8/layout/hProcess4"/>
    <dgm:cxn modelId="{B64BE352-B318-4EC5-82DC-CA1FFC79B33C}" type="presOf" srcId="{A9507C10-1ADF-4155-ABC1-4D06F0FBE3CA}" destId="{895B6DF6-6067-4A03-8DC8-454ED21BE85F}" srcOrd="0" destOrd="5" presId="urn:microsoft.com/office/officeart/2005/8/layout/hProcess4"/>
    <dgm:cxn modelId="{0A601997-2377-416E-83DC-1F898CFEC281}" type="presOf" srcId="{974F4FC1-4285-4E24-B47C-973C9E90BE56}" destId="{5B268FAE-F8B0-4328-8AC5-C7EE09395220}" srcOrd="1" destOrd="3" presId="urn:microsoft.com/office/officeart/2005/8/layout/hProcess4"/>
    <dgm:cxn modelId="{C753B6E3-DDCD-40C8-AB8F-86347F4D775A}" type="presOf" srcId="{49549D0F-0F1C-471C-9E94-7531E8263F23}" destId="{5B268FAE-F8B0-4328-8AC5-C7EE09395220}" srcOrd="1" destOrd="0" presId="urn:microsoft.com/office/officeart/2005/8/layout/hProcess4"/>
    <dgm:cxn modelId="{D039B1D5-F1D3-45C9-8F02-030C7200AFBB}" srcId="{1F227582-F46C-424A-8C78-D83EBF723655}" destId="{A9507C10-1ADF-4155-ABC1-4D06F0FBE3CA}" srcOrd="5" destOrd="0" parTransId="{A7A90CC9-F85B-41CC-A224-747C145253B6}" sibTransId="{1B35494E-566B-4BF5-84BE-B1922EBCF394}"/>
    <dgm:cxn modelId="{37860E67-5FEE-4E2E-B2B6-15B5337660D5}" srcId="{8F406D14-1B2F-41D0-AF81-60C0D409A100}" destId="{106B5B51-B20F-4644-A768-B8A5B654E036}" srcOrd="2" destOrd="0" parTransId="{5EBDA71D-1BD9-4A5F-86A9-30ECB0903D74}" sibTransId="{FD8B838B-7AFE-49D5-9F97-D319E83486E5}"/>
    <dgm:cxn modelId="{A4D02370-5AD1-437B-B3BC-47913DC0B916}" type="presOf" srcId="{8F406D14-1B2F-41D0-AF81-60C0D409A100}" destId="{BB3923B9-3157-4CB3-A230-B0EE7B91885D}" srcOrd="0" destOrd="0" presId="urn:microsoft.com/office/officeart/2005/8/layout/hProcess4"/>
    <dgm:cxn modelId="{B2C51977-BDA0-4418-8436-02510A1FDB6B}" type="presOf" srcId="{A9507C10-1ADF-4155-ABC1-4D06F0FBE3CA}" destId="{BE1BAF2A-5303-4DF4-BF66-82BBD84FF9B4}" srcOrd="1" destOrd="5" presId="urn:microsoft.com/office/officeart/2005/8/layout/hProcess4"/>
    <dgm:cxn modelId="{7379783D-21C5-4C3F-ACCE-38D9F0361286}" type="presOf" srcId="{B1454405-E7AD-4ABF-9DD9-B0C45A155101}" destId="{895B6DF6-6067-4A03-8DC8-454ED21BE85F}" srcOrd="0" destOrd="2" presId="urn:microsoft.com/office/officeart/2005/8/layout/hProcess4"/>
    <dgm:cxn modelId="{A04F6CDF-09BC-4442-BA88-F1775F4ABE52}" type="presOf" srcId="{9E839BA6-F10D-4824-81A0-47D3C9D43DF0}" destId="{BE1BAF2A-5303-4DF4-BF66-82BBD84FF9B4}" srcOrd="1" destOrd="3" presId="urn:microsoft.com/office/officeart/2005/8/layout/hProcess4"/>
    <dgm:cxn modelId="{253A193B-0CED-440E-9BF1-B5A0CF5A2DED}" type="presOf" srcId="{ECF1BF86-A7C7-485A-BAC6-258D512FFE78}" destId="{895B6DF6-6067-4A03-8DC8-454ED21BE85F}" srcOrd="0" destOrd="1" presId="urn:microsoft.com/office/officeart/2005/8/layout/hProcess4"/>
    <dgm:cxn modelId="{BBDCF7D6-AE3C-4528-BBA0-41D4FA036F16}" srcId="{8F04F0D8-90E8-4348-897E-F49EC0D752BB}" destId="{1F227582-F46C-424A-8C78-D83EBF723655}" srcOrd="0" destOrd="0" parTransId="{85F2E078-C5EA-48F3-93CE-AA51486EE35F}" sibTransId="{6E719A99-1129-4734-BA47-C8F0C0069C12}"/>
    <dgm:cxn modelId="{72C8EB80-77B5-443E-BF07-8DCE3C71E1D4}" srcId="{8F406D14-1B2F-41D0-AF81-60C0D409A100}" destId="{DCEB2413-DE39-41DD-8A89-6A368B0EF11E}" srcOrd="5" destOrd="0" parTransId="{AD063D8F-3600-4FCB-A8C1-929330D2469C}" sibTransId="{CCF831AA-233F-43F1-A611-E111D2EE84BB}"/>
    <dgm:cxn modelId="{ECC6936F-E888-439D-8F9D-C5B294B57448}" type="presOf" srcId="{106B5B51-B20F-4644-A768-B8A5B654E036}" destId="{01F6E44A-DBC3-4BE8-BB4B-3AAB18BE6801}" srcOrd="0" destOrd="2" presId="urn:microsoft.com/office/officeart/2005/8/layout/hProcess4"/>
    <dgm:cxn modelId="{EEEF33EE-053A-411F-85A8-5572ED60B665}" srcId="{1F227582-F46C-424A-8C78-D83EBF723655}" destId="{9E839BA6-F10D-4824-81A0-47D3C9D43DF0}" srcOrd="3" destOrd="0" parTransId="{374A405A-B835-4D0F-BFAC-43E2B9DB14AB}" sibTransId="{C92E38F7-F3ED-4A18-914B-04963433DED4}"/>
    <dgm:cxn modelId="{835760D3-113A-4DF4-93DE-DA8952B3AF5C}" srcId="{1F227582-F46C-424A-8C78-D83EBF723655}" destId="{C27CFDEA-29A7-4618-B68A-5178C72CF6DB}" srcOrd="4" destOrd="0" parTransId="{926AD2A0-6454-43D3-A7EB-108C1C83E884}" sibTransId="{0DCB0CC6-8754-49F3-8543-A078FFB5CB6D}"/>
    <dgm:cxn modelId="{17B6860C-7309-4604-9FD9-865E3CA594CA}" type="presOf" srcId="{974F4FC1-4285-4E24-B47C-973C9E90BE56}" destId="{01F6E44A-DBC3-4BE8-BB4B-3AAB18BE6801}" srcOrd="0" destOrd="3" presId="urn:microsoft.com/office/officeart/2005/8/layout/hProcess4"/>
    <dgm:cxn modelId="{04A6332F-6A69-4B90-BFD7-C2FFD920EB0D}" type="presOf" srcId="{6E719A99-1129-4734-BA47-C8F0C0069C12}" destId="{899E1DA9-455D-49F1-B445-4DC601ED9CCB}" srcOrd="0" destOrd="0" presId="urn:microsoft.com/office/officeart/2005/8/layout/hProcess4"/>
    <dgm:cxn modelId="{F2BF627E-90EF-443E-AE1F-C8DB35D5274D}" type="presOf" srcId="{49549D0F-0F1C-471C-9E94-7531E8263F23}" destId="{01F6E44A-DBC3-4BE8-BB4B-3AAB18BE6801}" srcOrd="0" destOrd="0" presId="urn:microsoft.com/office/officeart/2005/8/layout/hProcess4"/>
    <dgm:cxn modelId="{37F04CC9-9CAC-4E7C-A9EC-1D51633BC28C}" srcId="{8F406D14-1B2F-41D0-AF81-60C0D409A100}" destId="{49549D0F-0F1C-471C-9E94-7531E8263F23}" srcOrd="0" destOrd="0" parTransId="{065B6BD6-1229-40BD-B8D5-D48272C30B71}" sibTransId="{BCB7FDBB-0C13-4A5B-95D5-0B1B4DC381EA}"/>
    <dgm:cxn modelId="{5E6F53E3-5B22-424E-94A5-5971B5846587}" type="presOf" srcId="{EC521B83-A848-4DDB-AE5B-E1EBD6D4C16B}" destId="{01F6E44A-DBC3-4BE8-BB4B-3AAB18BE6801}" srcOrd="0" destOrd="4" presId="urn:microsoft.com/office/officeart/2005/8/layout/hProcess4"/>
    <dgm:cxn modelId="{20D62E89-1BE2-494D-8EB2-15B3E6143575}" type="presOf" srcId="{1F227582-F46C-424A-8C78-D83EBF723655}" destId="{DDBD66B5-477B-4912-AC55-60AFCA1F9E53}" srcOrd="0" destOrd="0" presId="urn:microsoft.com/office/officeart/2005/8/layout/hProcess4"/>
    <dgm:cxn modelId="{9D6F3BC6-BB64-4B2D-BD1E-A32A8F37EDAA}" type="presParOf" srcId="{D513C558-BFBF-4602-9A22-A23A75AF8025}" destId="{DCF12A16-27E8-432C-A1DA-049626E3262A}" srcOrd="0" destOrd="0" presId="urn:microsoft.com/office/officeart/2005/8/layout/hProcess4"/>
    <dgm:cxn modelId="{F049BEF2-7156-439C-AB41-F53CEDAB9E56}" type="presParOf" srcId="{D513C558-BFBF-4602-9A22-A23A75AF8025}" destId="{9FFDD676-F4B6-49DD-87C4-32FEDCDE6A4F}" srcOrd="1" destOrd="0" presId="urn:microsoft.com/office/officeart/2005/8/layout/hProcess4"/>
    <dgm:cxn modelId="{B052931A-3E69-4B32-860C-12380DD5992A}" type="presParOf" srcId="{D513C558-BFBF-4602-9A22-A23A75AF8025}" destId="{62E40183-1772-4EFB-8A98-773B89B9DD76}" srcOrd="2" destOrd="0" presId="urn:microsoft.com/office/officeart/2005/8/layout/hProcess4"/>
    <dgm:cxn modelId="{E55099E5-567B-4641-BCD0-73A3CFC2B3A6}" type="presParOf" srcId="{62E40183-1772-4EFB-8A98-773B89B9DD76}" destId="{434BEAFF-89E6-4D88-B813-D1B438074BB9}" srcOrd="0" destOrd="0" presId="urn:microsoft.com/office/officeart/2005/8/layout/hProcess4"/>
    <dgm:cxn modelId="{8A056C51-F86D-449C-B72B-49641CDC41A1}" type="presParOf" srcId="{434BEAFF-89E6-4D88-B813-D1B438074BB9}" destId="{D5532DDC-181A-46C2-9F97-3B75A7F58D7A}" srcOrd="0" destOrd="0" presId="urn:microsoft.com/office/officeart/2005/8/layout/hProcess4"/>
    <dgm:cxn modelId="{B23CEB16-0508-43A9-A6E3-9DF13EFD49AB}" type="presParOf" srcId="{434BEAFF-89E6-4D88-B813-D1B438074BB9}" destId="{895B6DF6-6067-4A03-8DC8-454ED21BE85F}" srcOrd="1" destOrd="0" presId="urn:microsoft.com/office/officeart/2005/8/layout/hProcess4"/>
    <dgm:cxn modelId="{356C9C40-45EB-44E7-9CFD-508960A9C582}" type="presParOf" srcId="{434BEAFF-89E6-4D88-B813-D1B438074BB9}" destId="{BE1BAF2A-5303-4DF4-BF66-82BBD84FF9B4}" srcOrd="2" destOrd="0" presId="urn:microsoft.com/office/officeart/2005/8/layout/hProcess4"/>
    <dgm:cxn modelId="{9A0F70B0-859D-46D0-92F8-AA7FF4174807}" type="presParOf" srcId="{434BEAFF-89E6-4D88-B813-D1B438074BB9}" destId="{DDBD66B5-477B-4912-AC55-60AFCA1F9E53}" srcOrd="3" destOrd="0" presId="urn:microsoft.com/office/officeart/2005/8/layout/hProcess4"/>
    <dgm:cxn modelId="{DF37F401-7FF5-4427-9AE1-3391AE6B0E2B}" type="presParOf" srcId="{434BEAFF-89E6-4D88-B813-D1B438074BB9}" destId="{48B1BE60-CD37-42A4-9630-79181381211B}" srcOrd="4" destOrd="0" presId="urn:microsoft.com/office/officeart/2005/8/layout/hProcess4"/>
    <dgm:cxn modelId="{B33ABA13-1940-47C4-AAD1-C9537BF6302B}" type="presParOf" srcId="{62E40183-1772-4EFB-8A98-773B89B9DD76}" destId="{899E1DA9-455D-49F1-B445-4DC601ED9CCB}" srcOrd="1" destOrd="0" presId="urn:microsoft.com/office/officeart/2005/8/layout/hProcess4"/>
    <dgm:cxn modelId="{E4BCFDA1-5204-46BB-B63F-D318CA2573B0}" type="presParOf" srcId="{62E40183-1772-4EFB-8A98-773B89B9DD76}" destId="{95089028-8896-4AE7-AA5F-88B153579CA4}" srcOrd="2" destOrd="0" presId="urn:microsoft.com/office/officeart/2005/8/layout/hProcess4"/>
    <dgm:cxn modelId="{9E8AA02E-1C7D-4466-AA11-43D7555D4731}" type="presParOf" srcId="{95089028-8896-4AE7-AA5F-88B153579CA4}" destId="{185EA9D1-65C9-4B19-AAE8-9414CD4E7154}" srcOrd="0" destOrd="0" presId="urn:microsoft.com/office/officeart/2005/8/layout/hProcess4"/>
    <dgm:cxn modelId="{9A1E24D1-15E3-41CC-A89B-83AB310C8922}" type="presParOf" srcId="{95089028-8896-4AE7-AA5F-88B153579CA4}" destId="{01F6E44A-DBC3-4BE8-BB4B-3AAB18BE6801}" srcOrd="1" destOrd="0" presId="urn:microsoft.com/office/officeart/2005/8/layout/hProcess4"/>
    <dgm:cxn modelId="{4142B859-4849-4DA8-8F36-01ABC05B2EE3}" type="presParOf" srcId="{95089028-8896-4AE7-AA5F-88B153579CA4}" destId="{5B268FAE-F8B0-4328-8AC5-C7EE09395220}" srcOrd="2" destOrd="0" presId="urn:microsoft.com/office/officeart/2005/8/layout/hProcess4"/>
    <dgm:cxn modelId="{358960DC-EA15-415E-808C-05E24F36E2ED}" type="presParOf" srcId="{95089028-8896-4AE7-AA5F-88B153579CA4}" destId="{BB3923B9-3157-4CB3-A230-B0EE7B91885D}" srcOrd="3" destOrd="0" presId="urn:microsoft.com/office/officeart/2005/8/layout/hProcess4"/>
    <dgm:cxn modelId="{21487057-44C1-4215-8E47-B943B25B941D}" type="presParOf" srcId="{95089028-8896-4AE7-AA5F-88B153579CA4}" destId="{A4FC7B97-37AD-4CB8-A4D6-EE8057D3F9E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B6DF6-6067-4A03-8DC8-454ED21BE85F}">
      <dsp:nvSpPr>
        <dsp:cNvPr id="0" name=""/>
        <dsp:cNvSpPr/>
      </dsp:nvSpPr>
      <dsp:spPr>
        <a:xfrm>
          <a:off x="408428" y="1249820"/>
          <a:ext cx="2911787" cy="2401615"/>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rPr>
            <a:t>Έγγραφα διαγωνισμών</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rPr>
            <a:t>Τιμολόγια</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rPr>
            <a:t>Τραπεζικές συναλλαγές</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Πίνακας δαπανών</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rPr>
            <a:t>Παραδοτέα</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rPr>
            <a:t>……</a:t>
          </a:r>
          <a:endParaRPr lang="el-GR" sz="1600" b="1" kern="1200" cap="none" spc="0" dirty="0">
            <a:ln w="12700">
              <a:prstDash val="solid"/>
            </a:ln>
            <a:effectLst>
              <a:outerShdw blurRad="41275" dist="20320" dir="1800000" algn="tl" rotWithShape="0">
                <a:srgbClr val="000000">
                  <a:alpha val="40000"/>
                </a:srgbClr>
              </a:outerShdw>
            </a:effectLst>
          </a:endParaRPr>
        </a:p>
      </dsp:txBody>
      <dsp:txXfrm>
        <a:off x="463696" y="1305088"/>
        <a:ext cx="2801251" cy="1776447"/>
      </dsp:txXfrm>
    </dsp:sp>
    <dsp:sp modelId="{899E1DA9-455D-49F1-B445-4DC601ED9CCB}">
      <dsp:nvSpPr>
        <dsp:cNvPr id="0" name=""/>
        <dsp:cNvSpPr/>
      </dsp:nvSpPr>
      <dsp:spPr>
        <a:xfrm>
          <a:off x="2075593" y="1930783"/>
          <a:ext cx="3052608" cy="3052608"/>
        </a:xfrm>
        <a:prstGeom prst="leftCircularArrow">
          <a:avLst>
            <a:gd name="adj1" fmla="val 2639"/>
            <a:gd name="adj2" fmla="val 320811"/>
            <a:gd name="adj3" fmla="val 2100845"/>
            <a:gd name="adj4" fmla="val 9029012"/>
            <a:gd name="adj5" fmla="val 3078"/>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DBD66B5-477B-4912-AC55-60AFCA1F9E53}">
      <dsp:nvSpPr>
        <dsp:cNvPr id="0" name=""/>
        <dsp:cNvSpPr/>
      </dsp:nvSpPr>
      <dsp:spPr>
        <a:xfrm>
          <a:off x="1055492" y="3136804"/>
          <a:ext cx="2588255" cy="10292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l-GR" sz="3500" b="1" kern="1200" cap="none" spc="0" dirty="0" smtClean="0">
              <a:ln w="12700">
                <a:prstDash val="solid"/>
              </a:ln>
              <a:effectLst>
                <a:outerShdw blurRad="41275" dist="20320" dir="1800000" algn="tl" rotWithShape="0">
                  <a:srgbClr val="000000">
                    <a:alpha val="40000"/>
                  </a:srgbClr>
                </a:outerShdw>
              </a:effectLst>
            </a:rPr>
            <a:t>Δικαιούχος</a:t>
          </a:r>
          <a:endParaRPr lang="el-GR" sz="3500" b="1" kern="1200" cap="none" spc="0" dirty="0">
            <a:ln w="12700">
              <a:prstDash val="solid"/>
            </a:ln>
            <a:effectLst>
              <a:outerShdw blurRad="41275" dist="20320" dir="1800000" algn="tl" rotWithShape="0">
                <a:srgbClr val="000000">
                  <a:alpha val="40000"/>
                </a:srgbClr>
              </a:outerShdw>
            </a:effectLst>
          </a:endParaRPr>
        </a:p>
      </dsp:txBody>
      <dsp:txXfrm>
        <a:off x="1085638" y="3166950"/>
        <a:ext cx="2527963" cy="968971"/>
      </dsp:txXfrm>
    </dsp:sp>
    <dsp:sp modelId="{01F6E44A-DBC3-4BE8-BB4B-3AAB18BE6801}">
      <dsp:nvSpPr>
        <dsp:cNvPr id="0" name=""/>
        <dsp:cNvSpPr/>
      </dsp:nvSpPr>
      <dsp:spPr>
        <a:xfrm>
          <a:off x="4027300" y="785549"/>
          <a:ext cx="2911787" cy="3323572"/>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Πίνακας επαληθευμένων δαπανών</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Λίστα ελέγχου επαληθεύσεων</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Έκθεση Επαλήθευσης</a:t>
          </a:r>
          <a:endParaRPr lang="el-GR" sz="1600" b="1" kern="1200" cap="none" spc="0" dirty="0">
            <a:ln w="12700">
              <a:prstDash val="solid"/>
            </a:ln>
            <a:effectLst>
              <a:outerShdw blurRad="41275" dist="20320" dir="1800000" algn="tl" rotWithShape="0">
                <a:srgbClr val="000000">
                  <a:alpha val="40000"/>
                </a:srgbClr>
              </a:outerShdw>
            </a:effectLst>
          </a:endParaRPr>
        </a:p>
        <a:p>
          <a:pPr marL="171450" lvl="1" indent="-171450" algn="l" defTabSz="711200">
            <a:lnSpc>
              <a:spcPct val="90000"/>
            </a:lnSpc>
            <a:spcBef>
              <a:spcPct val="0"/>
            </a:spcBef>
            <a:spcAft>
              <a:spcPct val="15000"/>
            </a:spcAft>
            <a:buChar char="••"/>
          </a:pPr>
          <a:r>
            <a:rPr lang="el-GR" sz="1600" b="1" kern="1200" cap="none" spc="0" dirty="0" smtClean="0">
              <a:ln w="12700">
                <a:prstDash val="solid"/>
              </a:ln>
              <a:effectLst>
                <a:outerShdw blurRad="41275" dist="20320" dir="1800000" algn="tl" rotWithShape="0">
                  <a:srgbClr val="000000">
                    <a:alpha val="40000"/>
                  </a:srgbClr>
                </a:outerShdw>
              </a:effectLst>
              <a:latin typeface="+mj-lt"/>
              <a:ea typeface="Tahoma" panose="020B0604030504040204" pitchFamily="34" charset="0"/>
              <a:cs typeface="Tahoma" panose="020B0604030504040204" pitchFamily="34" charset="0"/>
            </a:rPr>
            <a:t>Πιστοποιητικό επαληθευμένων δαπανών</a:t>
          </a:r>
          <a:endParaRPr lang="el-GR" sz="1600" b="1" kern="1200" cap="none" spc="0" dirty="0">
            <a:ln w="12700">
              <a:prstDash val="solid"/>
            </a:ln>
            <a:effectLst>
              <a:outerShdw blurRad="41275" dist="20320" dir="1800000" algn="tl" rotWithShape="0">
                <a:srgbClr val="000000">
                  <a:alpha val="40000"/>
                </a:srgbClr>
              </a:outerShdw>
            </a:effectLst>
          </a:endParaRPr>
        </a:p>
        <a:p>
          <a:pPr marL="114300" lvl="1" indent="-114300" algn="l" defTabSz="666750">
            <a:lnSpc>
              <a:spcPct val="90000"/>
            </a:lnSpc>
            <a:spcBef>
              <a:spcPct val="0"/>
            </a:spcBef>
            <a:spcAft>
              <a:spcPct val="15000"/>
            </a:spcAft>
            <a:buChar char="••"/>
          </a:pPr>
          <a:endParaRPr lang="el-GR" sz="15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114300" lvl="1" indent="-114300" algn="l" defTabSz="666750">
            <a:lnSpc>
              <a:spcPct val="90000"/>
            </a:lnSpc>
            <a:spcBef>
              <a:spcPct val="0"/>
            </a:spcBef>
            <a:spcAft>
              <a:spcPct val="15000"/>
            </a:spcAft>
            <a:buChar char="••"/>
          </a:pPr>
          <a:endParaRPr lang="el-GR" sz="1500" b="1" kern="1200"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dsp:txBody>
      <dsp:txXfrm>
        <a:off x="4103785" y="1574228"/>
        <a:ext cx="2758817" cy="2458408"/>
      </dsp:txXfrm>
    </dsp:sp>
    <dsp:sp modelId="{BB3923B9-3157-4CB3-A230-B0EE7B91885D}">
      <dsp:nvSpPr>
        <dsp:cNvPr id="0" name=""/>
        <dsp:cNvSpPr/>
      </dsp:nvSpPr>
      <dsp:spPr>
        <a:xfrm>
          <a:off x="4695044" y="292750"/>
          <a:ext cx="2588255" cy="102926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a:lnSpc>
              <a:spcPct val="90000"/>
            </a:lnSpc>
            <a:spcBef>
              <a:spcPct val="0"/>
            </a:spcBef>
            <a:spcAft>
              <a:spcPct val="35000"/>
            </a:spcAft>
          </a:pPr>
          <a:r>
            <a:rPr lang="en-US" sz="3500" b="1" u="none" kern="1200" cap="none" spc="0" smtClean="0">
              <a:ln w="12700">
                <a:prstDash val="solid"/>
              </a:ln>
              <a:effectLst>
                <a:outerShdw blurRad="41275" dist="20320" dir="1800000" algn="tl" rotWithShape="0">
                  <a:srgbClr val="000000">
                    <a:alpha val="40000"/>
                  </a:srgbClr>
                </a:outerShdw>
              </a:effectLst>
            </a:rPr>
            <a:t>FLC</a:t>
          </a:r>
          <a:endParaRPr lang="el-GR" sz="3500" b="1" u="none" kern="1200" cap="none" spc="0" dirty="0">
            <a:ln w="12700">
              <a:prstDash val="solid"/>
            </a:ln>
            <a:effectLst>
              <a:outerShdw blurRad="41275" dist="20320" dir="1800000" algn="tl" rotWithShape="0">
                <a:srgbClr val="000000">
                  <a:alpha val="40000"/>
                </a:srgbClr>
              </a:outerShdw>
            </a:effectLst>
          </a:endParaRPr>
        </a:p>
      </dsp:txBody>
      <dsp:txXfrm>
        <a:off x="4725190" y="322896"/>
        <a:ext cx="2527963" cy="96897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1" cy="496331"/>
          </a:xfrm>
          <a:prstGeom prst="rect">
            <a:avLst/>
          </a:prstGeom>
        </p:spPr>
        <p:txBody>
          <a:bodyPr vert="horz" lIns="91104" tIns="45552" rIns="91104" bIns="45552" rtlCol="0"/>
          <a:lstStyle>
            <a:lvl1pPr algn="l">
              <a:defRPr sz="1200"/>
            </a:lvl1pPr>
          </a:lstStyle>
          <a:p>
            <a:endParaRPr lang="el-GR" dirty="0"/>
          </a:p>
        </p:txBody>
      </p:sp>
      <p:sp>
        <p:nvSpPr>
          <p:cNvPr id="3" name="Θέση ημερομηνίας 2"/>
          <p:cNvSpPr>
            <a:spLocks noGrp="1"/>
          </p:cNvSpPr>
          <p:nvPr>
            <p:ph type="dt" idx="1"/>
          </p:nvPr>
        </p:nvSpPr>
        <p:spPr>
          <a:xfrm>
            <a:off x="3884612" y="1"/>
            <a:ext cx="2971801" cy="496331"/>
          </a:xfrm>
          <a:prstGeom prst="rect">
            <a:avLst/>
          </a:prstGeom>
        </p:spPr>
        <p:txBody>
          <a:bodyPr vert="horz" lIns="91104" tIns="45552" rIns="91104" bIns="45552" rtlCol="0"/>
          <a:lstStyle>
            <a:lvl1pPr algn="r">
              <a:defRPr sz="1200"/>
            </a:lvl1pPr>
          </a:lstStyle>
          <a:p>
            <a:fld id="{DC8D75C0-7469-4822-B26B-3EDC1F0FDF31}" type="datetimeFigureOut">
              <a:rPr lang="el-GR" smtClean="0"/>
              <a:t>22/3/2019</a:t>
            </a:fld>
            <a:endParaRPr lang="el-GR" dirty="0"/>
          </a:p>
        </p:txBody>
      </p:sp>
      <p:sp>
        <p:nvSpPr>
          <p:cNvPr id="4" name="Θέση εικόνας διαφάνειας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104" tIns="45552" rIns="91104" bIns="45552" rtlCol="0" anchor="ctr"/>
          <a:lstStyle/>
          <a:p>
            <a:endParaRPr lang="el-GR" dirty="0"/>
          </a:p>
        </p:txBody>
      </p:sp>
      <p:sp>
        <p:nvSpPr>
          <p:cNvPr id="5" name="Θέση σημειώσεων 4"/>
          <p:cNvSpPr>
            <a:spLocks noGrp="1"/>
          </p:cNvSpPr>
          <p:nvPr>
            <p:ph type="body" sz="quarter" idx="3"/>
          </p:nvPr>
        </p:nvSpPr>
        <p:spPr>
          <a:xfrm>
            <a:off x="685801" y="4715153"/>
            <a:ext cx="5486400" cy="4466988"/>
          </a:xfrm>
          <a:prstGeom prst="rect">
            <a:avLst/>
          </a:prstGeom>
        </p:spPr>
        <p:txBody>
          <a:bodyPr vert="horz" lIns="91104" tIns="45552" rIns="91104" bIns="45552"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585"/>
            <a:ext cx="2971801" cy="496331"/>
          </a:xfrm>
          <a:prstGeom prst="rect">
            <a:avLst/>
          </a:prstGeom>
        </p:spPr>
        <p:txBody>
          <a:bodyPr vert="horz" lIns="91104" tIns="45552" rIns="91104" bIns="45552"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2" y="9428585"/>
            <a:ext cx="2971801" cy="496331"/>
          </a:xfrm>
          <a:prstGeom prst="rect">
            <a:avLst/>
          </a:prstGeom>
        </p:spPr>
        <p:txBody>
          <a:bodyPr vert="horz" lIns="91104" tIns="45552" rIns="91104" bIns="45552" rtlCol="0" anchor="b"/>
          <a:lstStyle>
            <a:lvl1pPr algn="r">
              <a:defRPr sz="1200"/>
            </a:lvl1pPr>
          </a:lstStyle>
          <a:p>
            <a:fld id="{80EA3C1D-7BCB-4FDB-929A-FC57BDA4BED0}" type="slidenum">
              <a:rPr lang="el-GR" smtClean="0"/>
              <a:t>‹#›</a:t>
            </a:fld>
            <a:endParaRPr lang="el-GR" dirty="0"/>
          </a:p>
        </p:txBody>
      </p:sp>
    </p:spTree>
    <p:extLst>
      <p:ext uri="{BB962C8B-B14F-4D97-AF65-F5344CB8AC3E}">
        <p14:creationId xmlns:p14="http://schemas.microsoft.com/office/powerpoint/2010/main" val="341942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0EA3C1D-7BCB-4FDB-929A-FC57BDA4BED0}" type="slidenum">
              <a:rPr lang="el-GR" smtClean="0"/>
              <a:t>17</a:t>
            </a:fld>
            <a:endParaRPr lang="el-GR" dirty="0"/>
          </a:p>
        </p:txBody>
      </p:sp>
    </p:spTree>
    <p:extLst>
      <p:ext uri="{BB962C8B-B14F-4D97-AF65-F5344CB8AC3E}">
        <p14:creationId xmlns:p14="http://schemas.microsoft.com/office/powerpoint/2010/main" val="1779507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pPr lvl="0"/>
            <a:r>
              <a:rPr lang="en-US" noProof="0" smtClean="0"/>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0FD87C-F47B-4076-AB5A-C2493E57ECF8}" type="slidenum">
              <a:rPr lang="en-US" altLang="el-GR"/>
              <a:pPr>
                <a:defRPr/>
              </a:pPr>
              <a:t>‹#›</a:t>
            </a:fld>
            <a:endParaRPr lang="en-US" altLang="el-GR" dirty="0"/>
          </a:p>
        </p:txBody>
      </p:sp>
    </p:spTree>
    <p:extLst>
      <p:ext uri="{BB962C8B-B14F-4D97-AF65-F5344CB8AC3E}">
        <p14:creationId xmlns:p14="http://schemas.microsoft.com/office/powerpoint/2010/main" val="250002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4E7D70F-0FDA-4868-BB8A-0DAE45598521}" type="slidenum">
              <a:rPr lang="en-US" altLang="el-GR"/>
              <a:pPr>
                <a:defRPr/>
              </a:pPr>
              <a:t>‹#›</a:t>
            </a:fld>
            <a:endParaRPr lang="en-US" altLang="el-GR" dirty="0"/>
          </a:p>
        </p:txBody>
      </p:sp>
    </p:spTree>
    <p:extLst>
      <p:ext uri="{BB962C8B-B14F-4D97-AF65-F5344CB8AC3E}">
        <p14:creationId xmlns:p14="http://schemas.microsoft.com/office/powerpoint/2010/main" val="207051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C5623F-83F6-477F-A0FB-745CB00E5A61}" type="slidenum">
              <a:rPr lang="en-US" altLang="el-GR"/>
              <a:pPr>
                <a:defRPr/>
              </a:pPr>
              <a:t>‹#›</a:t>
            </a:fld>
            <a:endParaRPr lang="en-US" altLang="el-GR" dirty="0"/>
          </a:p>
        </p:txBody>
      </p:sp>
    </p:spTree>
    <p:extLst>
      <p:ext uri="{BB962C8B-B14F-4D97-AF65-F5344CB8AC3E}">
        <p14:creationId xmlns:p14="http://schemas.microsoft.com/office/powerpoint/2010/main" val="1208885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5077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819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C50D9AE-3C6A-45A0-9D3F-183973183AC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1222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34B748-1C5A-4663-888B-606DBDE3D6B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84928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C22C52-BB13-4F77-9929-FF7B5FB3780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41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63458F-A2BC-4F33-811A-5ACC0631200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7429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A2FBF3-BB5B-4968-959C-AC42EE61EBA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35297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BB1A1EE2-2DCF-4CCA-BA0C-B9B99EB218F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18577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6C9EF27-DBB8-4CF3-A63E-A7A62BC634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7985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F6D393C-C84D-4929-9FB8-2F9DBC8BE2C1}" type="slidenum">
              <a:rPr lang="en-US" altLang="el-GR"/>
              <a:pPr>
                <a:defRPr/>
              </a:pPr>
              <a:t>‹#›</a:t>
            </a:fld>
            <a:endParaRPr lang="en-US" altLang="el-GR" dirty="0"/>
          </a:p>
        </p:txBody>
      </p:sp>
    </p:spTree>
    <p:extLst>
      <p:ext uri="{BB962C8B-B14F-4D97-AF65-F5344CB8AC3E}">
        <p14:creationId xmlns:p14="http://schemas.microsoft.com/office/powerpoint/2010/main" val="34098782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C268B8E-E0A8-4CFC-8F21-E1A9D34AE22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6362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91E893-E4E0-450F-B699-2928568944F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299485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BAEA54-E3B5-4FAB-BFC9-D253BD47D04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49027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609600"/>
            <a:ext cx="1943100" cy="5486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609600"/>
            <a:ext cx="56769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033258D-62A4-49A8-95AF-58C42F2C86B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39614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685800" y="609600"/>
            <a:ext cx="7772400" cy="54864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34B2E60-541C-43E8-BC9F-ED32701B7FC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312692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685800" y="609600"/>
            <a:ext cx="7772400" cy="1143000"/>
          </a:xfrm>
        </p:spPr>
        <p:txBody>
          <a:bodyPr/>
          <a:lstStyle/>
          <a:p>
            <a:r>
              <a:rPr lang="el-GR" smtClean="0"/>
              <a:t>Στυλ κύριου τίτλου</a:t>
            </a:r>
            <a:endParaRPr lang="el-GR"/>
          </a:p>
        </p:txBody>
      </p:sp>
      <p:sp>
        <p:nvSpPr>
          <p:cNvPr id="3" name="Θέση SmartArt 2"/>
          <p:cNvSpPr>
            <a:spLocks noGrp="1"/>
          </p:cNvSpPr>
          <p:nvPr>
            <p:ph type="dgm" idx="1"/>
          </p:nvPr>
        </p:nvSpPr>
        <p:spPr>
          <a:xfrm>
            <a:off x="685800" y="1981200"/>
            <a:ext cx="7772400" cy="4114800"/>
          </a:xfrm>
        </p:spPr>
        <p:txBody>
          <a:bodyPr/>
          <a:lstStyle/>
          <a:p>
            <a:endParaRPr lang="el-GR" dirty="0"/>
          </a:p>
        </p:txBody>
      </p:sp>
      <p:sp>
        <p:nvSpPr>
          <p:cNvPr id="4" name="Θέση ημερομηνίας 3"/>
          <p:cNvSpPr>
            <a:spLocks noGrp="1"/>
          </p:cNvSpPr>
          <p:nvPr>
            <p:ph type="dt" sz="half" idx="10"/>
          </p:nvPr>
        </p:nvSpPr>
        <p:spPr>
          <a:xfrm>
            <a:off x="685800" y="6248400"/>
            <a:ext cx="1905000" cy="457200"/>
          </a:xfrm>
        </p:spPr>
        <p:txBody>
          <a:bodyPr/>
          <a:lstStyle>
            <a:lvl1pPr>
              <a:defRPr/>
            </a:lvl1pPr>
          </a:lstStyle>
          <a:p>
            <a:pPr>
              <a:defRPr/>
            </a:pPr>
            <a:endParaRPr lang="en-US" dirty="0">
              <a:solidFill>
                <a:srgbClr val="000000"/>
              </a:solidFill>
            </a:endParaRPr>
          </a:p>
        </p:txBody>
      </p:sp>
      <p:sp>
        <p:nvSpPr>
          <p:cNvPr id="5" name="Θέση υποσέλιδου 4"/>
          <p:cNvSpPr>
            <a:spLocks noGrp="1"/>
          </p:cNvSpPr>
          <p:nvPr>
            <p:ph type="ftr" sz="quarter" idx="11"/>
          </p:nvPr>
        </p:nvSpPr>
        <p:spPr>
          <a:xfrm>
            <a:off x="3124200" y="6248400"/>
            <a:ext cx="2895600" cy="457200"/>
          </a:xfrm>
        </p:spPr>
        <p:txBody>
          <a:bodyPr/>
          <a:lstStyle>
            <a:lvl1pPr>
              <a:defRPr/>
            </a:lvl1pPr>
          </a:lstStyle>
          <a:p>
            <a:pPr>
              <a:defRPr/>
            </a:pPr>
            <a:r>
              <a:rPr lang="en-US" dirty="0" smtClean="0">
                <a:solidFill>
                  <a:srgbClr val="000000"/>
                </a:solidFill>
              </a:rPr>
              <a:t>FLC</a:t>
            </a:r>
            <a:endParaRPr lang="en-US" dirty="0">
              <a:solidFill>
                <a:srgbClr val="000000"/>
              </a:solidFill>
            </a:endParaRPr>
          </a:p>
        </p:txBody>
      </p:sp>
      <p:sp>
        <p:nvSpPr>
          <p:cNvPr id="6" name="Θέση αριθμού διαφάνειας 5"/>
          <p:cNvSpPr>
            <a:spLocks noGrp="1"/>
          </p:cNvSpPr>
          <p:nvPr>
            <p:ph type="sldNum" sz="quarter" idx="12"/>
          </p:nvPr>
        </p:nvSpPr>
        <p:spPr>
          <a:xfrm>
            <a:off x="6553200" y="6248400"/>
            <a:ext cx="1905000" cy="457200"/>
          </a:xfrm>
        </p:spPr>
        <p:txBody>
          <a:bodyPr/>
          <a:lstStyle>
            <a:lvl1pPr>
              <a:defRPr smtClean="0"/>
            </a:lvl1pPr>
          </a:lstStyle>
          <a:p>
            <a:pPr>
              <a:defRPr/>
            </a:pPr>
            <a:fld id="{5025BB34-D628-4483-9EDC-A66C02E3B2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47268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B5AFDBD-EEC8-4E30-AE01-FF92F11AA008}" type="slidenum">
              <a:rPr lang="en-US" altLang="el-GR"/>
              <a:pPr>
                <a:defRPr/>
              </a:pPr>
              <a:t>‹#›</a:t>
            </a:fld>
            <a:endParaRPr lang="en-US" altLang="el-GR" dirty="0"/>
          </a:p>
        </p:txBody>
      </p:sp>
    </p:spTree>
    <p:extLst>
      <p:ext uri="{BB962C8B-B14F-4D97-AF65-F5344CB8AC3E}">
        <p14:creationId xmlns:p14="http://schemas.microsoft.com/office/powerpoint/2010/main" val="41727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1B37641-5124-430B-91C0-22408D32A5EF}" type="slidenum">
              <a:rPr lang="en-US" altLang="el-GR"/>
              <a:pPr>
                <a:defRPr/>
              </a:pPr>
              <a:t>‹#›</a:t>
            </a:fld>
            <a:endParaRPr lang="en-US" altLang="el-GR" dirty="0"/>
          </a:p>
        </p:txBody>
      </p:sp>
    </p:spTree>
    <p:extLst>
      <p:ext uri="{BB962C8B-B14F-4D97-AF65-F5344CB8AC3E}">
        <p14:creationId xmlns:p14="http://schemas.microsoft.com/office/powerpoint/2010/main" val="1479047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C1BC5B6-F2A0-41D1-8CC0-2EB4CC7F9E76}" type="slidenum">
              <a:rPr lang="en-US" altLang="el-GR"/>
              <a:pPr>
                <a:defRPr/>
              </a:pPr>
              <a:t>‹#›</a:t>
            </a:fld>
            <a:endParaRPr lang="en-US" altLang="el-GR" dirty="0"/>
          </a:p>
        </p:txBody>
      </p:sp>
    </p:spTree>
    <p:extLst>
      <p:ext uri="{BB962C8B-B14F-4D97-AF65-F5344CB8AC3E}">
        <p14:creationId xmlns:p14="http://schemas.microsoft.com/office/powerpoint/2010/main" val="12618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D7C8810-3BFC-4CE9-B18C-FF6D9104E2FD}" type="slidenum">
              <a:rPr lang="en-US" altLang="el-GR"/>
              <a:pPr>
                <a:defRPr/>
              </a:pPr>
              <a:t>‹#›</a:t>
            </a:fld>
            <a:endParaRPr lang="en-US" altLang="el-GR" dirty="0"/>
          </a:p>
        </p:txBody>
      </p:sp>
    </p:spTree>
    <p:extLst>
      <p:ext uri="{BB962C8B-B14F-4D97-AF65-F5344CB8AC3E}">
        <p14:creationId xmlns:p14="http://schemas.microsoft.com/office/powerpoint/2010/main" val="853126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2B19BCE-D61A-4877-AA91-3A0EE1C08774}" type="slidenum">
              <a:rPr lang="en-US" altLang="el-GR"/>
              <a:pPr>
                <a:defRPr/>
              </a:pPr>
              <a:t>‹#›</a:t>
            </a:fld>
            <a:endParaRPr lang="en-US" altLang="el-GR" dirty="0"/>
          </a:p>
        </p:txBody>
      </p:sp>
    </p:spTree>
    <p:extLst>
      <p:ext uri="{BB962C8B-B14F-4D97-AF65-F5344CB8AC3E}">
        <p14:creationId xmlns:p14="http://schemas.microsoft.com/office/powerpoint/2010/main" val="2027214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D5006F6-0F70-4A64-8AD0-75C0DA531762}" type="slidenum">
              <a:rPr lang="en-US" altLang="el-GR"/>
              <a:pPr>
                <a:defRPr/>
              </a:pPr>
              <a:t>‹#›</a:t>
            </a:fld>
            <a:endParaRPr lang="en-US" altLang="el-GR" dirty="0"/>
          </a:p>
        </p:txBody>
      </p:sp>
    </p:spTree>
    <p:extLst>
      <p:ext uri="{BB962C8B-B14F-4D97-AF65-F5344CB8AC3E}">
        <p14:creationId xmlns:p14="http://schemas.microsoft.com/office/powerpoint/2010/main" val="140693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FLC</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BD74ADF-09E1-4E74-8835-4302C8329CC8}" type="slidenum">
              <a:rPr lang="en-US" altLang="el-GR"/>
              <a:pPr>
                <a:defRPr/>
              </a:pPr>
              <a:t>‹#›</a:t>
            </a:fld>
            <a:endParaRPr lang="en-US" altLang="el-GR" dirty="0"/>
          </a:p>
        </p:txBody>
      </p:sp>
    </p:spTree>
    <p:extLst>
      <p:ext uri="{BB962C8B-B14F-4D97-AF65-F5344CB8AC3E}">
        <p14:creationId xmlns:p14="http://schemas.microsoft.com/office/powerpoint/2010/main" val="158965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defRPr sz="1400">
                <a:latin typeface="Arial" charset="0"/>
                <a:ea typeface="+mn-ea"/>
                <a:cs typeface="+mn-cs"/>
              </a:defRPr>
            </a:lvl1pPr>
          </a:lstStyle>
          <a:p>
            <a:pPr>
              <a:defRPr/>
            </a:pPr>
            <a:endParaRPr lang="en-US" dirty="0"/>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mn-cs"/>
              </a:defRPr>
            </a:lvl1pPr>
          </a:lstStyle>
          <a:p>
            <a:pPr>
              <a:defRPr/>
            </a:pPr>
            <a:r>
              <a:rPr lang="en-US" dirty="0" smtClean="0"/>
              <a:t>FLC</a:t>
            </a:r>
            <a:endParaRPr lang="en-US" dirty="0"/>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400">
                <a:ea typeface="Osaka" pitchFamily="122" charset="-128"/>
              </a:defRPr>
            </a:lvl1pPr>
          </a:lstStyle>
          <a:p>
            <a:pPr>
              <a:defRPr/>
            </a:pPr>
            <a:fld id="{FA7997D2-7928-45C5-BB37-BA8A25E8E865}" type="slidenum">
              <a:rPr lang="en-US" altLang="el-GR"/>
              <a:pPr>
                <a:defRPr/>
              </a:pPr>
              <a:t>‹#›</a:t>
            </a:fld>
            <a:endParaRPr lang="en-US" altLang="el-GR"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705"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Osaka" charset="0"/>
          <a:cs typeface="Osaka" charset="0"/>
        </a:defRPr>
      </a:lvl2pPr>
      <a:lvl3pPr algn="ctr" rtl="0" eaLnBrk="0" fontAlgn="base" hangingPunct="0">
        <a:spcBef>
          <a:spcPct val="0"/>
        </a:spcBef>
        <a:spcAft>
          <a:spcPct val="0"/>
        </a:spcAft>
        <a:defRPr sz="4400">
          <a:solidFill>
            <a:schemeClr val="tx2"/>
          </a:solidFill>
          <a:latin typeface="Arial" charset="0"/>
          <a:ea typeface="Osaka" charset="0"/>
          <a:cs typeface="Osaka" charset="0"/>
        </a:defRPr>
      </a:lvl3pPr>
      <a:lvl4pPr algn="ctr" rtl="0" eaLnBrk="0" fontAlgn="base" hangingPunct="0">
        <a:spcBef>
          <a:spcPct val="0"/>
        </a:spcBef>
        <a:spcAft>
          <a:spcPct val="0"/>
        </a:spcAft>
        <a:defRPr sz="4400">
          <a:solidFill>
            <a:schemeClr val="tx2"/>
          </a:solidFill>
          <a:latin typeface="Arial" charset="0"/>
          <a:ea typeface="Osaka" charset="0"/>
          <a:cs typeface="Osaka" charset="0"/>
        </a:defRPr>
      </a:lvl4pPr>
      <a:lvl5pPr algn="ctr" rtl="0" eaLnBrk="0" fontAlgn="base" hangingPunct="0">
        <a:spcBef>
          <a:spcPct val="0"/>
        </a:spcBef>
        <a:spcAft>
          <a:spcPct val="0"/>
        </a:spcAft>
        <a:defRPr sz="4400">
          <a:solidFill>
            <a:schemeClr val="tx2"/>
          </a:solidFill>
          <a:latin typeface="Arial" charset="0"/>
          <a:ea typeface="Osaka" charset="0"/>
          <a:cs typeface="Osaka" charset="0"/>
        </a:defRPr>
      </a:lvl5pPr>
      <a:lvl6pPr marL="457200" algn="ctr" rtl="0" fontAlgn="base">
        <a:spcBef>
          <a:spcPct val="0"/>
        </a:spcBef>
        <a:spcAft>
          <a:spcPct val="0"/>
        </a:spcAft>
        <a:defRPr sz="4400">
          <a:solidFill>
            <a:schemeClr val="tx2"/>
          </a:solidFill>
          <a:latin typeface="Arial" charset="0"/>
          <a:ea typeface="Osaka" charset="0"/>
          <a:cs typeface="Osaka" charset="0"/>
        </a:defRPr>
      </a:lvl6pPr>
      <a:lvl7pPr marL="914400" algn="ctr" rtl="0" fontAlgn="base">
        <a:spcBef>
          <a:spcPct val="0"/>
        </a:spcBef>
        <a:spcAft>
          <a:spcPct val="0"/>
        </a:spcAft>
        <a:defRPr sz="4400">
          <a:solidFill>
            <a:schemeClr val="tx2"/>
          </a:solidFill>
          <a:latin typeface="Arial" charset="0"/>
          <a:ea typeface="Osaka" charset="0"/>
          <a:cs typeface="Osaka" charset="0"/>
        </a:defRPr>
      </a:lvl7pPr>
      <a:lvl8pPr marL="1371600" algn="ctr" rtl="0" fontAlgn="base">
        <a:spcBef>
          <a:spcPct val="0"/>
        </a:spcBef>
        <a:spcAft>
          <a:spcPct val="0"/>
        </a:spcAft>
        <a:defRPr sz="4400">
          <a:solidFill>
            <a:schemeClr val="tx2"/>
          </a:solidFill>
          <a:latin typeface="Arial" charset="0"/>
          <a:ea typeface="Osaka" charset="0"/>
          <a:cs typeface="Osaka" charset="0"/>
        </a:defRPr>
      </a:lvl8pPr>
      <a:lvl9pPr marL="1828800" algn="ctr" rtl="0" fontAlgn="base">
        <a:spcBef>
          <a:spcPct val="0"/>
        </a:spcBef>
        <a:spcAft>
          <a:spcPct val="0"/>
        </a:spcAft>
        <a:defRPr sz="4400">
          <a:solidFill>
            <a:schemeClr val="tx2"/>
          </a:solidFill>
          <a:latin typeface="Arial" charset="0"/>
          <a:ea typeface="Osaka" charset="0"/>
          <a:cs typeface="Osaka"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717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ea typeface="+mn-ea"/>
                <a:cs typeface="+mn-cs"/>
              </a:defRPr>
            </a:lvl1pPr>
          </a:lstStyle>
          <a:p>
            <a:pPr>
              <a:defRPr/>
            </a:pPr>
            <a:endParaRPr lang="en-US" dirty="0">
              <a:solidFill>
                <a:srgbClr val="000000"/>
              </a:solidFill>
            </a:endParaRPr>
          </a:p>
        </p:txBody>
      </p:sp>
      <p:sp>
        <p:nvSpPr>
          <p:cNvPr id="717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ea typeface="+mn-ea"/>
                <a:cs typeface="+mn-cs"/>
              </a:defRPr>
            </a:lvl1pPr>
          </a:lstStyle>
          <a:p>
            <a:pPr>
              <a:defRPr/>
            </a:pPr>
            <a:r>
              <a:rPr lang="en-US" dirty="0" smtClean="0">
                <a:solidFill>
                  <a:srgbClr val="000000"/>
                </a:solidFill>
              </a:rPr>
              <a:t>FLC</a:t>
            </a:r>
            <a:endParaRPr lang="en-US" dirty="0">
              <a:solidFill>
                <a:srgbClr val="000000"/>
              </a:solidFill>
            </a:endParaRPr>
          </a:p>
        </p:txBody>
      </p:sp>
      <p:sp>
        <p:nvSpPr>
          <p:cNvPr id="7174"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Arial" charset="0"/>
                <a:ea typeface="+mn-ea"/>
                <a:cs typeface="+mn-cs"/>
              </a:defRPr>
            </a:lvl1pPr>
          </a:lstStyle>
          <a:p>
            <a:pPr>
              <a:defRPr/>
            </a:pPr>
            <a:fld id="{B4144467-E449-40FC-BC09-94872F462F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9789290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dt="0"/>
  <p:txStyles>
    <p:title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8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4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922;&#927;&#921;&#925;&#913;%20&#913;&#929;&#935;&#917;&#921;&#913;%20FLC/Annex%208.2_a_Guidance_Verifications.docx" TargetMode="Externa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hyperlink" Target="&#922;&#927;&#921;&#925;&#913;%20&#913;&#929;&#935;&#917;&#921;&#913;%20FLC/Annex%208.2_b_T4_Table%20of%20Verified.xlsx" TargetMode="External"/><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922;&#927;&#921;&#925;&#913;%20&#913;&#929;&#935;&#917;&#921;&#913;%20FLC/Annex%208.2_b_T2_Checklist.docx" TargetMode="Externa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922;&#927;&#921;&#925;&#913;%20&#913;&#929;&#935;&#917;&#921;&#913;%20FLC/Annex%208.2_b_T3_Verification_Report.docx" TargetMode="Externa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922;&#927;&#921;&#925;&#913;%20&#913;&#929;&#935;&#917;&#921;&#913;%20FLC/Annex%208.2_b_T1_Certificate.docx" TargetMode="Externa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922;&#927;&#921;&#925;&#913;%20&#913;&#929;&#935;&#917;&#921;&#913;%20FLC/Annex_8.2_b_T6_Working%20Timesheet.xls" TargetMode="External"/><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hyperlink" Target="&#922;&#927;&#921;&#925;&#913;%20&#913;&#929;&#935;&#917;&#921;&#913;%20FLC/Annex%208.2_b_T5_Personel%20Timesheet.xls"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2.jpe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16.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 Id="rId4" Type="http://schemas.openxmlformats.org/officeDocument/2006/relationships/hyperlink" Target="https://logon.ops.gr/ops_sec/register/eyd/"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16.xm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mailto:dkaravatos@mou.gr" TargetMode="External"/><Relationship Id="rId7" Type="http://schemas.openxmlformats.org/officeDocument/2006/relationships/image" Target="../media/image12.jpeg"/><Relationship Id="rId2" Type="http://schemas.openxmlformats.org/officeDocument/2006/relationships/hyperlink" Target="mailto:kxristodoulou@mou.gr" TargetMode="External"/><Relationship Id="rId1" Type="http://schemas.openxmlformats.org/officeDocument/2006/relationships/slideLayout" Target="../slideLayouts/slideLayout12.xml"/><Relationship Id="rId6" Type="http://schemas.openxmlformats.org/officeDocument/2006/relationships/image" Target="../media/image11.jpeg"/><Relationship Id="rId5" Type="http://schemas.openxmlformats.org/officeDocument/2006/relationships/hyperlink" Target="mailto:kfotiadis@mou.gr" TargetMode="External"/><Relationship Id="rId4" Type="http://schemas.openxmlformats.org/officeDocument/2006/relationships/hyperlink" Target="mailto:tsalonidis@mou.gr" TargetMode="External"/><Relationship Id="rId9"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png"/><Relationship Id="rId1" Type="http://schemas.openxmlformats.org/officeDocument/2006/relationships/slideLayout" Target="../slideLayouts/slideLayout14.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11" name="13 - Ορθογώνιο"/>
          <p:cNvSpPr>
            <a:spLocks noChangeArrowheads="1"/>
          </p:cNvSpPr>
          <p:nvPr/>
        </p:nvSpPr>
        <p:spPr bwMode="auto">
          <a:xfrm>
            <a:off x="1455398" y="1916832"/>
            <a:ext cx="6048375"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Osaka" pitchFamily="122" charset="-128"/>
              </a:defRPr>
            </a:lvl1pPr>
            <a:lvl2pPr marL="742950" indent="-285750">
              <a:spcBef>
                <a:spcPct val="20000"/>
              </a:spcBef>
              <a:buChar char="–"/>
              <a:defRPr sz="2800">
                <a:solidFill>
                  <a:schemeClr val="tx1"/>
                </a:solidFill>
                <a:latin typeface="Arial" pitchFamily="34" charset="0"/>
                <a:ea typeface="Osaka" pitchFamily="122" charset="-128"/>
              </a:defRPr>
            </a:lvl2pPr>
            <a:lvl3pPr marL="1143000" indent="-228600">
              <a:spcBef>
                <a:spcPct val="20000"/>
              </a:spcBef>
              <a:buChar char="•"/>
              <a:defRPr sz="2400">
                <a:solidFill>
                  <a:schemeClr val="tx1"/>
                </a:solidFill>
                <a:latin typeface="Arial" pitchFamily="34" charset="0"/>
                <a:ea typeface="Osaka" pitchFamily="122" charset="-128"/>
              </a:defRPr>
            </a:lvl3pPr>
            <a:lvl4pPr marL="1600200" indent="-228600">
              <a:spcBef>
                <a:spcPct val="20000"/>
              </a:spcBef>
              <a:buChar char="–"/>
              <a:defRPr sz="2000">
                <a:solidFill>
                  <a:schemeClr val="tx1"/>
                </a:solidFill>
                <a:latin typeface="Arial" pitchFamily="34" charset="0"/>
                <a:ea typeface="Osaka" pitchFamily="122" charset="-128"/>
              </a:defRPr>
            </a:lvl4pPr>
            <a:lvl5pPr marL="2057400" indent="-228600">
              <a:spcBef>
                <a:spcPct val="20000"/>
              </a:spcBef>
              <a:buChar char="»"/>
              <a:defRPr sz="2000">
                <a:solidFill>
                  <a:schemeClr val="tx1"/>
                </a:solidFill>
                <a:latin typeface="Arial" pitchFamily="34" charset="0"/>
                <a:ea typeface="Osaka" pitchFamily="122"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Osaka" pitchFamily="122" charset="-128"/>
              </a:defRPr>
            </a:lvl9pPr>
          </a:lstStyle>
          <a:p>
            <a:pPr algn="ctr">
              <a:spcBef>
                <a:spcPct val="0"/>
              </a:spcBef>
              <a:buFontTx/>
              <a:buNone/>
            </a:pPr>
            <a:r>
              <a:rPr lang="el-GR" altLang="el-GR" sz="4000" b="1" dirty="0" smtClean="0">
                <a:solidFill>
                  <a:srgbClr val="0F4F8F"/>
                </a:solidFill>
                <a:effectLst>
                  <a:outerShdw blurRad="38100" dist="38100" dir="2700000" algn="tl">
                    <a:srgbClr val="000000">
                      <a:alpha val="43137"/>
                    </a:srgbClr>
                  </a:outerShdw>
                </a:effectLst>
                <a:latin typeface="+mj-lt"/>
                <a:ea typeface="+mj-ea"/>
                <a:cs typeface="Osaka"/>
              </a:rPr>
              <a:t>ΔΙΑΔΙΚΑΣΙΕΣ </a:t>
            </a:r>
            <a:r>
              <a:rPr lang="en-US" altLang="el-GR" sz="4000" b="1" dirty="0" smtClean="0">
                <a:solidFill>
                  <a:srgbClr val="0F4F8F"/>
                </a:solidFill>
                <a:effectLst>
                  <a:outerShdw blurRad="38100" dist="38100" dir="2700000" algn="tl">
                    <a:srgbClr val="000000">
                      <a:alpha val="43137"/>
                    </a:srgbClr>
                  </a:outerShdw>
                </a:effectLst>
                <a:latin typeface="+mj-lt"/>
                <a:ea typeface="+mj-ea"/>
                <a:cs typeface="Osaka"/>
              </a:rPr>
              <a:t>&amp; </a:t>
            </a:r>
            <a:r>
              <a:rPr lang="el-GR" altLang="el-GR" sz="4000" b="1" dirty="0" smtClean="0">
                <a:solidFill>
                  <a:srgbClr val="0F4F8F"/>
                </a:solidFill>
                <a:effectLst>
                  <a:outerShdw blurRad="38100" dist="38100" dir="2700000" algn="tl">
                    <a:srgbClr val="000000">
                      <a:alpha val="43137"/>
                    </a:srgbClr>
                  </a:outerShdw>
                </a:effectLst>
                <a:latin typeface="+mj-lt"/>
                <a:ea typeface="+mj-ea"/>
                <a:cs typeface="Osaka"/>
              </a:rPr>
              <a:t>ΕΓΓΡΑΦΑ ΠΡΩΤΟΒΑΘΜΙΟΥ ΕΛΕΓΧΟΥ</a:t>
            </a:r>
            <a:endParaRPr lang="en-GB" altLang="el-GR" sz="4000" b="1" dirty="0" smtClean="0">
              <a:solidFill>
                <a:srgbClr val="0F4F8F"/>
              </a:solidFill>
              <a:effectLst>
                <a:outerShdw blurRad="38100" dist="38100" dir="2700000" algn="tl">
                  <a:srgbClr val="000000">
                    <a:alpha val="43137"/>
                  </a:srgbClr>
                </a:outerShdw>
              </a:effectLst>
              <a:latin typeface="+mj-lt"/>
              <a:ea typeface="+mj-ea"/>
              <a:cs typeface="Osaka"/>
            </a:endParaRPr>
          </a:p>
          <a:p>
            <a:pPr algn="ctr">
              <a:spcBef>
                <a:spcPct val="0"/>
              </a:spcBef>
              <a:buFontTx/>
              <a:buNone/>
            </a:pPr>
            <a:endParaRPr lang="el-GR" altLang="el-GR" sz="2800" b="1" dirty="0">
              <a:solidFill>
                <a:srgbClr val="0F4F8F"/>
              </a:solidFill>
              <a:latin typeface="+mj-lt"/>
              <a:ea typeface="+mj-ea"/>
              <a:cs typeface="Osaka"/>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a:t>
            </a:fld>
            <a:endParaRPr lang="en-US" sz="1000" dirty="0">
              <a:solidFill>
                <a:srgbClr val="000000"/>
              </a:solidFill>
            </a:endParaRPr>
          </a:p>
        </p:txBody>
      </p:sp>
      <p:grpSp>
        <p:nvGrpSpPr>
          <p:cNvPr id="8" name="Ομάδα 7"/>
          <p:cNvGrpSpPr/>
          <p:nvPr/>
        </p:nvGrpSpPr>
        <p:grpSpPr>
          <a:xfrm>
            <a:off x="0" y="0"/>
            <a:ext cx="9144000" cy="774700"/>
            <a:chOff x="0" y="0"/>
            <a:chExt cx="9144000" cy="774700"/>
          </a:xfrm>
        </p:grpSpPr>
        <p:pic>
          <p:nvPicPr>
            <p:cNvPr id="9"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629712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smtClean="0">
                <a:solidFill>
                  <a:srgbClr val="0F4F8F"/>
                </a:solidFill>
                <a:effectLst>
                  <a:outerShdw blurRad="38100" dist="38100" dir="2700000" algn="tl">
                    <a:srgbClr val="000000">
                      <a:alpha val="43137"/>
                    </a:srgbClr>
                  </a:outerShdw>
                </a:effectLst>
              </a:rPr>
              <a:t>Διαδικασίες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10</a:t>
            </a:fld>
            <a:endParaRPr lang="en-US" sz="1000" dirty="0">
              <a:solidFill>
                <a:srgbClr val="000000"/>
              </a:solidFill>
            </a:endParaRPr>
          </a:p>
        </p:txBody>
      </p:sp>
      <p:sp>
        <p:nvSpPr>
          <p:cNvPr id="9" name="Ορθογώνιο 8"/>
          <p:cNvSpPr/>
          <p:nvPr/>
        </p:nvSpPr>
        <p:spPr>
          <a:xfrm>
            <a:off x="3275856" y="3022505"/>
            <a:ext cx="5513266" cy="3600986"/>
          </a:xfrm>
          <a:prstGeom prst="rect">
            <a:avLst/>
          </a:prstGeom>
        </p:spPr>
        <p:txBody>
          <a:bodyPr wrap="square">
            <a:spAutoFit/>
          </a:bodyPr>
          <a:lstStyle/>
          <a:p>
            <a:pPr marL="457200" indent="-457200">
              <a:lnSpc>
                <a:spcPct val="150000"/>
              </a:lnSpc>
              <a:buAutoNum type="arabicPeriod"/>
            </a:pPr>
            <a:r>
              <a:rPr lang="el-GR" sz="1800" dirty="0" smtClean="0">
                <a:latin typeface="+mj-lt"/>
                <a:ea typeface="Tahoma" panose="020B0604030504040204" pitchFamily="34" charset="0"/>
                <a:cs typeface="Tahoma" panose="020B0604030504040204" pitchFamily="34" charset="0"/>
              </a:rPr>
              <a:t>Οδηγός επαληθεύσεων</a:t>
            </a:r>
            <a:endParaRPr lang="en-US" sz="1800" dirty="0" smtClean="0">
              <a:latin typeface="+mj-lt"/>
              <a:ea typeface="Tahoma" panose="020B0604030504040204" pitchFamily="34" charset="0"/>
              <a:cs typeface="Tahoma" panose="020B0604030504040204" pitchFamily="34" charset="0"/>
            </a:endParaRPr>
          </a:p>
          <a:p>
            <a:pPr marL="457200" indent="-457200">
              <a:lnSpc>
                <a:spcPct val="150000"/>
              </a:lnSpc>
              <a:buAutoNum type="arabicPeriod"/>
            </a:pPr>
            <a:r>
              <a:rPr lang="el-GR" sz="1800" dirty="0">
                <a:latin typeface="+mj-lt"/>
                <a:ea typeface="Tahoma" panose="020B0604030504040204" pitchFamily="34" charset="0"/>
                <a:cs typeface="Tahoma" panose="020B0604030504040204" pitchFamily="34" charset="0"/>
              </a:rPr>
              <a:t>Πίνακας επαληθευμένων δαπανών</a:t>
            </a:r>
          </a:p>
          <a:p>
            <a:pPr marL="457200" indent="-457200">
              <a:lnSpc>
                <a:spcPct val="150000"/>
              </a:lnSpc>
              <a:buAutoNum type="arabicPeriod"/>
            </a:pPr>
            <a:r>
              <a:rPr lang="el-GR" sz="1800" dirty="0">
                <a:latin typeface="+mj-lt"/>
                <a:ea typeface="Tahoma" panose="020B0604030504040204" pitchFamily="34" charset="0"/>
                <a:cs typeface="Tahoma" panose="020B0604030504040204" pitchFamily="34" charset="0"/>
              </a:rPr>
              <a:t>Λίστα ελέγχου επαληθεύσεων</a:t>
            </a:r>
          </a:p>
          <a:p>
            <a:pPr marL="457200" indent="-457200">
              <a:lnSpc>
                <a:spcPct val="150000"/>
              </a:lnSpc>
              <a:buAutoNum type="arabicPeriod"/>
            </a:pPr>
            <a:r>
              <a:rPr lang="el-GR" sz="1800" dirty="0">
                <a:latin typeface="+mj-lt"/>
                <a:ea typeface="Tahoma" panose="020B0604030504040204" pitchFamily="34" charset="0"/>
                <a:cs typeface="Tahoma" panose="020B0604030504040204" pitchFamily="34" charset="0"/>
              </a:rPr>
              <a:t>Έκθεση Επαλήθευσης</a:t>
            </a:r>
          </a:p>
          <a:p>
            <a:pPr marL="457200" indent="-457200">
              <a:lnSpc>
                <a:spcPct val="150000"/>
              </a:lnSpc>
              <a:buAutoNum type="arabicPeriod"/>
            </a:pPr>
            <a:r>
              <a:rPr lang="el-GR" sz="1800" dirty="0">
                <a:latin typeface="+mj-lt"/>
                <a:ea typeface="Tahoma" panose="020B0604030504040204" pitchFamily="34" charset="0"/>
                <a:cs typeface="Tahoma" panose="020B0604030504040204" pitchFamily="34" charset="0"/>
              </a:rPr>
              <a:t>Πιστοποιητικό επαληθευμένων </a:t>
            </a:r>
            <a:r>
              <a:rPr lang="el-GR" sz="1800" dirty="0" smtClean="0">
                <a:latin typeface="+mj-lt"/>
                <a:ea typeface="Tahoma" panose="020B0604030504040204" pitchFamily="34" charset="0"/>
                <a:cs typeface="Tahoma" panose="020B0604030504040204" pitchFamily="34" charset="0"/>
              </a:rPr>
              <a:t>δαπανών</a:t>
            </a:r>
            <a:endParaRPr lang="en-US" sz="1800" dirty="0" smtClean="0">
              <a:latin typeface="+mj-lt"/>
              <a:ea typeface="Tahoma" panose="020B0604030504040204" pitchFamily="34" charset="0"/>
              <a:cs typeface="Tahoma" panose="020B0604030504040204" pitchFamily="34" charset="0"/>
            </a:endParaRPr>
          </a:p>
          <a:p>
            <a:pPr marL="457200" indent="-457200">
              <a:lnSpc>
                <a:spcPct val="150000"/>
              </a:lnSpc>
              <a:buAutoNum type="arabicPeriod"/>
            </a:pPr>
            <a:r>
              <a:rPr lang="en-US" sz="1800" dirty="0" smtClean="0">
                <a:latin typeface="+mj-lt"/>
                <a:ea typeface="Tahoma" panose="020B0604030504040204" pitchFamily="34" charset="0"/>
                <a:cs typeface="Tahoma" panose="020B0604030504040204" pitchFamily="34" charset="0"/>
              </a:rPr>
              <a:t>Time sheets (2)</a:t>
            </a:r>
            <a:endParaRPr lang="el-GR" sz="1800" dirty="0">
              <a:latin typeface="+mj-lt"/>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539552" y="1877683"/>
            <a:ext cx="793035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l-GR" altLang="el-GR" sz="2400" b="1" u="sng" kern="0" dirty="0" smtClean="0">
                <a:solidFill>
                  <a:srgbClr val="0F4F8F"/>
                </a:solidFill>
              </a:rPr>
              <a:t>Κοινά έγγραφα</a:t>
            </a:r>
            <a:endParaRPr lang="el-GR" sz="2400" b="1" u="sng"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144041"/>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Ομάδα 10"/>
          <p:cNvGrpSpPr/>
          <p:nvPr/>
        </p:nvGrpSpPr>
        <p:grpSpPr>
          <a:xfrm>
            <a:off x="0" y="0"/>
            <a:ext cx="9144000" cy="774700"/>
            <a:chOff x="0" y="0"/>
            <a:chExt cx="9144000" cy="774700"/>
          </a:xfrm>
        </p:grpSpPr>
        <p:pic>
          <p:nvPicPr>
            <p:cNvPr id="13"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33959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smtClean="0">
                <a:solidFill>
                  <a:srgbClr val="0F4F8F"/>
                </a:solidFill>
                <a:effectLst>
                  <a:outerShdw blurRad="38100" dist="38100" dir="2700000" algn="tl">
                    <a:srgbClr val="000000">
                      <a:alpha val="43137"/>
                    </a:srgbClr>
                  </a:outerShdw>
                </a:effectLst>
              </a:rPr>
              <a:t>Διαδικασίες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11</a:t>
            </a:fld>
            <a:endParaRPr lang="en-US" sz="1000" dirty="0">
              <a:solidFill>
                <a:srgbClr val="000000"/>
              </a:solidFill>
            </a:endParaRPr>
          </a:p>
        </p:txBody>
      </p:sp>
      <p:sp>
        <p:nvSpPr>
          <p:cNvPr id="4" name="TextBox 3"/>
          <p:cNvSpPr txBox="1"/>
          <p:nvPr/>
        </p:nvSpPr>
        <p:spPr>
          <a:xfrm>
            <a:off x="1112043" y="1484784"/>
            <a:ext cx="7204373" cy="430887"/>
          </a:xfrm>
          <a:prstGeom prst="rect">
            <a:avLst/>
          </a:prstGeom>
          <a:noFill/>
        </p:spPr>
        <p:txBody>
          <a:bodyPr wrap="square" rtlCol="0">
            <a:spAutoFit/>
          </a:bodyPr>
          <a:lstStyle/>
          <a:p>
            <a:pPr algn="ctr"/>
            <a:r>
              <a:rPr lang="el-GR" sz="2200" b="1" dirty="0">
                <a:solidFill>
                  <a:schemeClr val="accent6"/>
                </a:solidFill>
                <a:effectLst>
                  <a:outerShdw blurRad="38100" dist="38100" dir="2700000" algn="tl">
                    <a:srgbClr val="000000">
                      <a:alpha val="43137"/>
                    </a:srgbClr>
                  </a:outerShdw>
                </a:effectLst>
                <a:hlinkClick r:id="rId2" action="ppaction://hlinkfile"/>
              </a:rPr>
              <a:t>Οδηγός επαληθεύσεων</a:t>
            </a:r>
            <a:endParaRPr lang="el-GR" sz="2200" b="1" dirty="0">
              <a:solidFill>
                <a:schemeClr val="accent6"/>
              </a:solidFill>
              <a:effectLst>
                <a:outerShdw blurRad="38100" dist="38100" dir="2700000" algn="tl">
                  <a:srgbClr val="000000">
                    <a:alpha val="43137"/>
                  </a:srgbClr>
                </a:outerShdw>
              </a:effectLst>
            </a:endParaRPr>
          </a:p>
        </p:txBody>
      </p:sp>
      <p:graphicFrame>
        <p:nvGraphicFramePr>
          <p:cNvPr id="2" name="Πίνακας 1"/>
          <p:cNvGraphicFramePr>
            <a:graphicFrameLocks noGrp="1"/>
          </p:cNvGraphicFramePr>
          <p:nvPr>
            <p:extLst>
              <p:ext uri="{D42A27DB-BD31-4B8C-83A1-F6EECF244321}">
                <p14:modId xmlns:p14="http://schemas.microsoft.com/office/powerpoint/2010/main" val="706599756"/>
              </p:ext>
            </p:extLst>
          </p:nvPr>
        </p:nvGraphicFramePr>
        <p:xfrm>
          <a:off x="827585" y="2060848"/>
          <a:ext cx="7560840" cy="4876800"/>
        </p:xfrm>
        <a:graphic>
          <a:graphicData uri="http://schemas.openxmlformats.org/drawingml/2006/table">
            <a:tbl>
              <a:tblPr firstRow="1" bandRow="1">
                <a:tableStyleId>{ED083AE6-46FA-4A59-8FB0-9F97EB10719F}</a:tableStyleId>
              </a:tblPr>
              <a:tblGrid>
                <a:gridCol w="3960440"/>
                <a:gridCol w="3600400"/>
              </a:tblGrid>
              <a:tr h="370840">
                <a:tc>
                  <a:txBody>
                    <a:bodyPr/>
                    <a:lstStyle/>
                    <a:p>
                      <a:r>
                        <a:rPr lang="el-GR" sz="1400" dirty="0" smtClean="0"/>
                        <a:t>Εισαγωγή</a:t>
                      </a:r>
                    </a:p>
                    <a:p>
                      <a:endParaRPr lang="el-GR" sz="1400" b="0" dirty="0" smtClean="0"/>
                    </a:p>
                    <a:p>
                      <a:pPr marL="285750" indent="-285750">
                        <a:buFont typeface="Arial" panose="020B0604020202020204" pitchFamily="34" charset="0"/>
                        <a:buChar char="•"/>
                      </a:pPr>
                      <a:r>
                        <a:rPr lang="el-GR" sz="1400" b="0" dirty="0" smtClean="0"/>
                        <a:t>Κανονιστικές απαιτήσεις </a:t>
                      </a:r>
                    </a:p>
                    <a:p>
                      <a:pPr marL="285750" indent="-285750">
                        <a:buFont typeface="Arial" panose="020B0604020202020204" pitchFamily="34" charset="0"/>
                        <a:buChar char="•"/>
                      </a:pPr>
                      <a:r>
                        <a:rPr lang="el-GR" sz="1400" b="0" dirty="0" smtClean="0"/>
                        <a:t>Γενικές αρχές και στόχος των διαχειριστικών επαληθεύσεων </a:t>
                      </a:r>
                    </a:p>
                    <a:p>
                      <a:endParaRPr lang="el-G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400" b="1" dirty="0" smtClean="0"/>
                        <a:t>Οδηγίες προς Δικαιούχους</a:t>
                      </a:r>
                    </a:p>
                    <a:p>
                      <a:pPr marL="0" marR="0" indent="0" algn="l" defTabSz="914400" rtl="0" eaLnBrk="1" fontAlgn="auto" latinLnBrk="0" hangingPunct="1">
                        <a:lnSpc>
                          <a:spcPct val="100000"/>
                        </a:lnSpc>
                        <a:spcBef>
                          <a:spcPts val="0"/>
                        </a:spcBef>
                        <a:spcAft>
                          <a:spcPts val="0"/>
                        </a:spcAft>
                        <a:buClrTx/>
                        <a:buSzTx/>
                        <a:buFontTx/>
                        <a:buNone/>
                        <a:tabLst/>
                        <a:defRPr/>
                      </a:pPr>
                      <a:endParaRPr lang="el-GR" sz="1400" b="1"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400" b="0" dirty="0" smtClean="0"/>
                        <a:t>Η διαδικασία υποβολής των αναφορών δαπανών</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400" b="0" dirty="0" smtClean="0"/>
                        <a:t>Δικαιολογητικά υποβολής δαπανών</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l-GR" sz="1400" b="0" dirty="0" smtClean="0"/>
                        <a:t>Οδηγίες για τη τήρηση κανόνων δημοσίων συμβάσεων</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l-GR" sz="1400" b="1" dirty="0" smtClean="0"/>
                    </a:p>
                    <a:p>
                      <a:endParaRPr lang="el-GR" sz="1400" dirty="0"/>
                    </a:p>
                  </a:txBody>
                  <a:tcPr/>
                </a:tc>
              </a:tr>
              <a:tr h="370840">
                <a:tc>
                  <a:txBody>
                    <a:bodyPr/>
                    <a:lstStyle/>
                    <a:p>
                      <a:r>
                        <a:rPr lang="el-GR" sz="1400" b="1" dirty="0" smtClean="0"/>
                        <a:t>Οδηγίες προς Επαληθευτές</a:t>
                      </a:r>
                    </a:p>
                    <a:p>
                      <a:endParaRPr lang="el-GR" sz="1400" b="1" dirty="0" smtClean="0"/>
                    </a:p>
                    <a:p>
                      <a:pPr marL="285750" indent="-285750">
                        <a:buFont typeface="Arial" panose="020B0604020202020204" pitchFamily="34" charset="0"/>
                        <a:buChar char="•"/>
                      </a:pPr>
                      <a:r>
                        <a:rPr lang="el-GR" sz="1400" b="0" dirty="0" smtClean="0"/>
                        <a:t>Ο ρόλος των επαληθευτών - ελεγκτών </a:t>
                      </a:r>
                    </a:p>
                    <a:p>
                      <a:pPr marL="285750" indent="-285750">
                        <a:buFont typeface="Arial" panose="020B0604020202020204" pitchFamily="34" charset="0"/>
                        <a:buChar char="•"/>
                      </a:pPr>
                      <a:r>
                        <a:rPr lang="el-GR" sz="1400" b="0" dirty="0" smtClean="0"/>
                        <a:t>Οδηγίες για τη διενέργεια επαληθεύσεων προς επαληθευτές</a:t>
                      </a:r>
                    </a:p>
                    <a:p>
                      <a:pPr marL="285750" indent="-285750">
                        <a:buFont typeface="Arial" panose="020B0604020202020204" pitchFamily="34" charset="0"/>
                        <a:buChar char="•"/>
                      </a:pPr>
                      <a:r>
                        <a:rPr lang="el-GR" sz="1400" b="0" dirty="0" smtClean="0"/>
                        <a:t>Οδηγίες για τις επαληθεύσεις δημοσίων συμβάσεων </a:t>
                      </a:r>
                    </a:p>
                    <a:p>
                      <a:pPr marL="285750" indent="-285750">
                        <a:buFont typeface="Arial" panose="020B0604020202020204" pitchFamily="34" charset="0"/>
                        <a:buChar char="•"/>
                      </a:pPr>
                      <a:r>
                        <a:rPr lang="el-GR" sz="1400" b="0" dirty="0" smtClean="0"/>
                        <a:t>Οδηγίες για τις επαληθεύσεις σχεδίων κρατικών ενισχύσεων </a:t>
                      </a:r>
                    </a:p>
                    <a:p>
                      <a:pPr marL="285750" indent="-285750">
                        <a:buFont typeface="Arial" panose="020B0604020202020204" pitchFamily="34" charset="0"/>
                        <a:buChar char="•"/>
                      </a:pPr>
                      <a:r>
                        <a:rPr lang="el-GR" sz="1400" b="0" dirty="0" smtClean="0"/>
                        <a:t>Επαληθεύσεις στο πεδίο του περιβάλλοντος </a:t>
                      </a:r>
                    </a:p>
                    <a:p>
                      <a:pPr marL="285750" indent="-285750">
                        <a:buFont typeface="Arial" panose="020B0604020202020204" pitchFamily="34" charset="0"/>
                        <a:buChar char="•"/>
                      </a:pPr>
                      <a:r>
                        <a:rPr lang="el-GR" sz="1400" b="0" dirty="0" smtClean="0"/>
                        <a:t>Ισότητα και μη διάκριση </a:t>
                      </a:r>
                    </a:p>
                    <a:p>
                      <a:pPr marL="285750" indent="-285750">
                        <a:buFont typeface="Arial" panose="020B0604020202020204" pitchFamily="34" charset="0"/>
                        <a:buChar char="•"/>
                      </a:pPr>
                      <a:r>
                        <a:rPr lang="el-GR" sz="1400" b="0" dirty="0" smtClean="0"/>
                        <a:t>Διαδρομή ελέγχου </a:t>
                      </a:r>
                    </a:p>
                    <a:p>
                      <a:pPr marL="285750" indent="-285750">
                        <a:buFont typeface="Arial" panose="020B0604020202020204" pitchFamily="34" charset="0"/>
                        <a:buChar char="•"/>
                      </a:pPr>
                      <a:endParaRPr lang="el-GR" sz="1400" b="0" dirty="0"/>
                    </a:p>
                  </a:txBody>
                  <a:tcPr/>
                </a:tc>
                <a:tc>
                  <a:txBody>
                    <a:bodyPr/>
                    <a:lstStyle/>
                    <a:p>
                      <a:r>
                        <a:rPr lang="el-GR" sz="1400" b="1" dirty="0" smtClean="0"/>
                        <a:t>Παραρτήματα</a:t>
                      </a:r>
                    </a:p>
                    <a:p>
                      <a:endParaRPr lang="el-GR" sz="1400" b="1" dirty="0" smtClean="0"/>
                    </a:p>
                    <a:p>
                      <a:pPr marL="285750" indent="-285750">
                        <a:buFont typeface="Arial" panose="020B0604020202020204" pitchFamily="34" charset="0"/>
                        <a:buChar char="•"/>
                      </a:pPr>
                      <a:r>
                        <a:rPr lang="el-GR" sz="1400" b="0" dirty="0" smtClean="0"/>
                        <a:t>Πίνακας επαληθευμένων δαπανών</a:t>
                      </a:r>
                    </a:p>
                    <a:p>
                      <a:pPr marL="285750" indent="-285750">
                        <a:buFont typeface="Arial" panose="020B0604020202020204" pitchFamily="34" charset="0"/>
                        <a:buChar char="•"/>
                      </a:pPr>
                      <a:r>
                        <a:rPr lang="el-GR" sz="1400" b="0" dirty="0" smtClean="0"/>
                        <a:t>Λίστα ελέγχου επαληθεύσεων</a:t>
                      </a:r>
                    </a:p>
                    <a:p>
                      <a:pPr marL="285750" indent="-285750">
                        <a:buFont typeface="Arial" panose="020B0604020202020204" pitchFamily="34" charset="0"/>
                        <a:buChar char="•"/>
                      </a:pPr>
                      <a:r>
                        <a:rPr lang="el-GR" sz="1400" b="0" dirty="0" smtClean="0"/>
                        <a:t>Έκθεση Επαλήθευσης</a:t>
                      </a:r>
                    </a:p>
                    <a:p>
                      <a:pPr marL="285750" indent="-285750">
                        <a:buFont typeface="Arial" panose="020B0604020202020204" pitchFamily="34" charset="0"/>
                        <a:buChar char="•"/>
                      </a:pPr>
                      <a:r>
                        <a:rPr lang="el-GR" sz="1400" b="0" dirty="0" smtClean="0"/>
                        <a:t>Πιστοποιητικό επαληθευμένων δαπανών</a:t>
                      </a:r>
                    </a:p>
                  </a:txBody>
                  <a:tcPr/>
                </a:tc>
              </a:tr>
            </a:tbl>
          </a:graphicData>
        </a:graphic>
      </p:graphicFrame>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645528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647700" y="814474"/>
            <a:ext cx="7772400" cy="1143000"/>
          </a:xfrm>
        </p:spPr>
        <p:txBody>
          <a:bodyPr/>
          <a:lstStyle/>
          <a:p>
            <a:r>
              <a:rPr lang="el-GR" altLang="el-GR" b="1" dirty="0" smtClean="0">
                <a:solidFill>
                  <a:srgbClr val="0F4F8F"/>
                </a:solidFill>
                <a:effectLst>
                  <a:outerShdw blurRad="38100" dist="38100" dir="2700000" algn="tl">
                    <a:srgbClr val="000000">
                      <a:alpha val="43137"/>
                    </a:srgbClr>
                  </a:outerShdw>
                </a:effectLst>
              </a:rPr>
              <a:t>Διαδικασίες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12</a:t>
            </a:fld>
            <a:endParaRPr lang="en-US" sz="1000" dirty="0">
              <a:solidFill>
                <a:srgbClr val="000000"/>
              </a:solidFill>
            </a:endParaRPr>
          </a:p>
        </p:txBody>
      </p:sp>
      <p:sp>
        <p:nvSpPr>
          <p:cNvPr id="9" name="Ορθογώνιο 8"/>
          <p:cNvSpPr/>
          <p:nvPr/>
        </p:nvSpPr>
        <p:spPr>
          <a:xfrm>
            <a:off x="582095" y="2692987"/>
            <a:ext cx="8003232" cy="2939266"/>
          </a:xfrm>
          <a:prstGeom prst="rect">
            <a:avLst/>
          </a:prstGeom>
        </p:spPr>
        <p:txBody>
          <a:bodyPr wrap="square">
            <a:spAutoFit/>
          </a:bodyPr>
          <a:lstStyle/>
          <a:p>
            <a:pPr marL="457200" indent="-457200">
              <a:lnSpc>
                <a:spcPct val="150000"/>
              </a:lnSpc>
              <a:buFont typeface="Wingdings" panose="05000000000000000000" pitchFamily="2" charset="2"/>
              <a:buChar char="v"/>
            </a:pPr>
            <a:r>
              <a:rPr lang="el-GR" sz="1800" dirty="0" smtClean="0"/>
              <a:t>Στοιχεία Δικαιούχου</a:t>
            </a:r>
            <a:endParaRPr lang="en-US" sz="1800" dirty="0"/>
          </a:p>
          <a:p>
            <a:pPr marL="457200" indent="-457200">
              <a:lnSpc>
                <a:spcPct val="150000"/>
              </a:lnSpc>
              <a:buFont typeface="Wingdings" panose="05000000000000000000" pitchFamily="2" charset="2"/>
              <a:buChar char="v"/>
            </a:pPr>
            <a:r>
              <a:rPr lang="el-GR" sz="1800" dirty="0" smtClean="0"/>
              <a:t>Στοιχεία τιμολόγησης αναδόχου</a:t>
            </a:r>
            <a:endParaRPr lang="en-US" sz="1800" dirty="0"/>
          </a:p>
          <a:p>
            <a:pPr marL="457200" indent="-457200">
              <a:lnSpc>
                <a:spcPct val="150000"/>
              </a:lnSpc>
              <a:buFont typeface="Wingdings" panose="05000000000000000000" pitchFamily="2" charset="2"/>
              <a:buChar char="v"/>
            </a:pPr>
            <a:r>
              <a:rPr lang="el-GR" sz="1800" dirty="0" smtClean="0"/>
              <a:t>Στοιχεία πληρωμής δικαιούχου</a:t>
            </a:r>
            <a:endParaRPr lang="en-US" sz="1800" dirty="0"/>
          </a:p>
          <a:p>
            <a:pPr marL="457200" indent="-457200">
              <a:lnSpc>
                <a:spcPct val="150000"/>
              </a:lnSpc>
              <a:buFont typeface="Wingdings" panose="05000000000000000000" pitchFamily="2" charset="2"/>
              <a:buChar char="v"/>
            </a:pPr>
            <a:r>
              <a:rPr lang="el-GR" sz="1800" dirty="0" smtClean="0"/>
              <a:t>Αποτελέσματα Επαληθευτή</a:t>
            </a: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97511" y="1844824"/>
            <a:ext cx="7772400" cy="854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l-GR" altLang="el-GR" sz="2400" b="1" u="sng" kern="0" dirty="0">
                <a:solidFill>
                  <a:srgbClr val="0F4F8F"/>
                </a:solidFill>
                <a:hlinkClick r:id="rId3" action="ppaction://hlinkfile"/>
              </a:rPr>
              <a:t>Πίνακας επαληθευμένων δαπανών</a:t>
            </a:r>
            <a:endParaRPr lang="el-GR" altLang="el-GR" sz="2400" b="1" u="sng" kern="0" dirty="0">
              <a:solidFill>
                <a:srgbClr val="0F4F8F"/>
              </a:solidFill>
            </a:endParaRPr>
          </a:p>
        </p:txBody>
      </p:sp>
    </p:spTree>
    <p:extLst>
      <p:ext uri="{BB962C8B-B14F-4D97-AF65-F5344CB8AC3E}">
        <p14:creationId xmlns:p14="http://schemas.microsoft.com/office/powerpoint/2010/main" val="805130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a:solidFill>
                  <a:srgbClr val="0F4F8F"/>
                </a:solidFill>
                <a:effectLst>
                  <a:outerShdw blurRad="38100" dist="38100" dir="2700000" algn="tl">
                    <a:srgbClr val="000000">
                      <a:alpha val="43137"/>
                    </a:srgbClr>
                  </a:outerShdw>
                </a:effectLst>
              </a:rPr>
              <a:t>Διαδικασίες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13</a:t>
            </a:fld>
            <a:endParaRPr lang="en-US" sz="1000" dirty="0">
              <a:solidFill>
                <a:srgbClr val="000000"/>
              </a:solidFill>
            </a:endParaRPr>
          </a:p>
        </p:txBody>
      </p:sp>
      <p:sp>
        <p:nvSpPr>
          <p:cNvPr id="9" name="Ορθογώνιο 8"/>
          <p:cNvSpPr/>
          <p:nvPr/>
        </p:nvSpPr>
        <p:spPr>
          <a:xfrm>
            <a:off x="532284" y="2310080"/>
            <a:ext cx="8003232" cy="5016758"/>
          </a:xfrm>
          <a:prstGeom prst="rect">
            <a:avLst/>
          </a:prstGeom>
        </p:spPr>
        <p:txBody>
          <a:bodyPr wrap="square">
            <a:spAutoFit/>
          </a:bodyPr>
          <a:lstStyle/>
          <a:p>
            <a:pPr marL="457200" indent="-457200">
              <a:lnSpc>
                <a:spcPct val="150000"/>
              </a:lnSpc>
              <a:buFont typeface="Wingdings" panose="05000000000000000000" pitchFamily="2" charset="2"/>
              <a:buChar char="v"/>
            </a:pPr>
            <a:r>
              <a:rPr lang="el-GR" sz="1800" dirty="0" smtClean="0"/>
              <a:t>Στοιχεία δικαιούχου</a:t>
            </a:r>
            <a:endParaRPr lang="en-US" sz="1800" dirty="0"/>
          </a:p>
          <a:p>
            <a:pPr marL="457200" indent="-457200">
              <a:lnSpc>
                <a:spcPct val="150000"/>
              </a:lnSpc>
              <a:buFont typeface="Wingdings" panose="05000000000000000000" pitchFamily="2" charset="2"/>
              <a:buChar char="v"/>
            </a:pPr>
            <a:r>
              <a:rPr lang="el-GR" sz="1800" dirty="0" smtClean="0"/>
              <a:t>Διαδρομή ελέγχου εγγράφων</a:t>
            </a:r>
            <a:endParaRPr lang="en-US" sz="1800" dirty="0"/>
          </a:p>
          <a:p>
            <a:pPr marL="457200" indent="-457200">
              <a:lnSpc>
                <a:spcPct val="150000"/>
              </a:lnSpc>
              <a:buFont typeface="Wingdings" panose="05000000000000000000" pitchFamily="2" charset="2"/>
              <a:buChar char="v"/>
            </a:pPr>
            <a:r>
              <a:rPr lang="el-GR" sz="1800" dirty="0"/>
              <a:t>Διαδρομή ελέγχου </a:t>
            </a:r>
            <a:r>
              <a:rPr lang="el-GR" sz="1800" dirty="0" smtClean="0"/>
              <a:t>δαπανών</a:t>
            </a:r>
            <a:endParaRPr lang="en-US" sz="1800" dirty="0"/>
          </a:p>
          <a:p>
            <a:pPr marL="457200" indent="-457200">
              <a:lnSpc>
                <a:spcPct val="150000"/>
              </a:lnSpc>
              <a:buFont typeface="Wingdings" panose="05000000000000000000" pitchFamily="2" charset="2"/>
              <a:buChar char="v"/>
            </a:pPr>
            <a:r>
              <a:rPr lang="el-GR" sz="1800" dirty="0" smtClean="0"/>
              <a:t>Κατηγορίες επιλέξιμων δαπανών</a:t>
            </a:r>
            <a:endParaRPr lang="en-US" sz="1800" dirty="0"/>
          </a:p>
          <a:p>
            <a:pPr marL="457200" indent="-457200">
              <a:lnSpc>
                <a:spcPct val="150000"/>
              </a:lnSpc>
              <a:buFont typeface="Wingdings" panose="05000000000000000000" pitchFamily="2" charset="2"/>
              <a:buChar char="v"/>
            </a:pPr>
            <a:r>
              <a:rPr lang="el-GR" sz="1800" dirty="0" smtClean="0"/>
              <a:t>Πληροφόρηση και δημοσιότητα</a:t>
            </a:r>
            <a:endParaRPr lang="en-US" sz="1800" dirty="0"/>
          </a:p>
          <a:p>
            <a:pPr marL="457200" indent="-457200">
              <a:lnSpc>
                <a:spcPct val="150000"/>
              </a:lnSpc>
              <a:buFont typeface="Wingdings" panose="05000000000000000000" pitchFamily="2" charset="2"/>
              <a:buChar char="v"/>
            </a:pPr>
            <a:r>
              <a:rPr lang="el-GR" sz="1800" dirty="0"/>
              <a:t>Συμμόρφωση με τους κανόνες σύναψης των δημοσίων </a:t>
            </a:r>
            <a:r>
              <a:rPr lang="el-GR" sz="1800" dirty="0" smtClean="0"/>
              <a:t>συμβάσεων</a:t>
            </a:r>
          </a:p>
          <a:p>
            <a:pPr marL="457200" indent="-457200">
              <a:lnSpc>
                <a:spcPct val="150000"/>
              </a:lnSpc>
              <a:buFont typeface="Wingdings" panose="05000000000000000000" pitchFamily="2" charset="2"/>
              <a:buChar char="v"/>
            </a:pPr>
            <a:r>
              <a:rPr lang="el-GR" sz="1800" dirty="0" smtClean="0"/>
              <a:t>Συμμόρφωση </a:t>
            </a:r>
            <a:r>
              <a:rPr lang="el-GR" sz="1800" dirty="0"/>
              <a:t>με τις Κοινοτικές πολιτικές</a:t>
            </a:r>
            <a:endParaRPr lang="en-US" sz="1800" dirty="0" smtClean="0"/>
          </a:p>
          <a:p>
            <a:pPr marL="457200" indent="-457200">
              <a:lnSpc>
                <a:spcPct val="150000"/>
              </a:lnSpc>
              <a:buFont typeface="Wingdings" panose="05000000000000000000" pitchFamily="2" charset="2"/>
              <a:buChar char="v"/>
            </a:pPr>
            <a:r>
              <a:rPr lang="el-GR" sz="1800" dirty="0"/>
              <a:t>Υλοποίηση φυσικού αντικειμένου </a:t>
            </a:r>
            <a:endParaRPr lang="el-GR" sz="1800" dirty="0" smtClean="0"/>
          </a:p>
          <a:p>
            <a:pPr marL="457200" indent="-457200">
              <a:lnSpc>
                <a:spcPct val="150000"/>
              </a:lnSpc>
              <a:buFont typeface="Wingdings" panose="05000000000000000000" pitchFamily="2" charset="2"/>
              <a:buChar char="v"/>
            </a:pPr>
            <a:r>
              <a:rPr lang="el-GR" sz="1800" dirty="0"/>
              <a:t>Διατύπωση συστάσεων και συμμόρφωση</a:t>
            </a:r>
            <a:endParaRPr lang="en-US" sz="1800" dirty="0" smtClean="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l-GR" altLang="el-GR" sz="2400" b="1" u="sng" kern="0" dirty="0">
                <a:solidFill>
                  <a:srgbClr val="0F4F8F"/>
                </a:solidFill>
                <a:hlinkClick r:id="rId2" action="ppaction://hlinkfile"/>
              </a:rPr>
              <a:t>Λίστα ελέγχου επαληθεύσεων</a:t>
            </a:r>
            <a:endParaRPr lang="el-GR" altLang="el-GR" sz="2400" b="1" u="sng" kern="0" dirty="0">
              <a:solidFill>
                <a:srgbClr val="0F4F8F"/>
              </a:solidFill>
            </a:endParaRPr>
          </a:p>
        </p:txBody>
      </p:sp>
      <p:grpSp>
        <p:nvGrpSpPr>
          <p:cNvPr id="14" name="Ομάδα 13"/>
          <p:cNvGrpSpPr/>
          <p:nvPr/>
        </p:nvGrpSpPr>
        <p:grpSpPr>
          <a:xfrm>
            <a:off x="0" y="0"/>
            <a:ext cx="9144000" cy="774700"/>
            <a:chOff x="0" y="0"/>
            <a:chExt cx="9144000" cy="774700"/>
          </a:xfrm>
        </p:grpSpPr>
        <p:pic>
          <p:nvPicPr>
            <p:cNvPr id="15"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63647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a:solidFill>
                  <a:srgbClr val="0F4F8F"/>
                </a:solidFill>
                <a:effectLst>
                  <a:outerShdw blurRad="38100" dist="38100" dir="2700000" algn="tl">
                    <a:srgbClr val="000000">
                      <a:alpha val="43137"/>
                    </a:srgbClr>
                  </a:outerShdw>
                </a:effectLst>
              </a:rPr>
              <a:t>Διαδικασίες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14</a:t>
            </a:fld>
            <a:endParaRPr lang="en-US" sz="1000" dirty="0">
              <a:solidFill>
                <a:srgbClr val="000000"/>
              </a:solidFill>
            </a:endParaRPr>
          </a:p>
        </p:txBody>
      </p:sp>
      <p:sp>
        <p:nvSpPr>
          <p:cNvPr id="9" name="Ορθογώνιο 8"/>
          <p:cNvSpPr/>
          <p:nvPr/>
        </p:nvSpPr>
        <p:spPr>
          <a:xfrm>
            <a:off x="532284" y="2564904"/>
            <a:ext cx="8003232" cy="2846933"/>
          </a:xfrm>
          <a:prstGeom prst="rect">
            <a:avLst/>
          </a:prstGeom>
        </p:spPr>
        <p:txBody>
          <a:bodyPr wrap="square">
            <a:spAutoFit/>
          </a:bodyPr>
          <a:lstStyle/>
          <a:p>
            <a:pPr marL="457200" indent="-457200">
              <a:lnSpc>
                <a:spcPct val="150000"/>
              </a:lnSpc>
              <a:buFont typeface="Wingdings" panose="05000000000000000000" pitchFamily="2" charset="2"/>
              <a:buChar char="v"/>
            </a:pPr>
            <a:r>
              <a:rPr lang="el-GR" sz="1800" dirty="0" smtClean="0"/>
              <a:t>Στοιχεία έργου</a:t>
            </a:r>
            <a:endParaRPr lang="en-US" sz="1800" dirty="0"/>
          </a:p>
          <a:p>
            <a:pPr marL="457200" indent="-457200">
              <a:lnSpc>
                <a:spcPct val="150000"/>
              </a:lnSpc>
              <a:buFont typeface="Wingdings" panose="05000000000000000000" pitchFamily="2" charset="2"/>
              <a:buChar char="v"/>
            </a:pPr>
            <a:r>
              <a:rPr lang="el-GR" sz="1800" dirty="0" smtClean="0"/>
              <a:t>Ομάδα διενέργειας επαλήθευσης</a:t>
            </a:r>
            <a:endParaRPr lang="en-US" sz="1800" dirty="0"/>
          </a:p>
          <a:p>
            <a:pPr marL="457200" indent="-457200">
              <a:lnSpc>
                <a:spcPct val="150000"/>
              </a:lnSpc>
              <a:buFont typeface="Wingdings" panose="05000000000000000000" pitchFamily="2" charset="2"/>
              <a:buChar char="v"/>
            </a:pPr>
            <a:r>
              <a:rPr lang="el-GR" sz="1800" dirty="0" smtClean="0"/>
              <a:t>Είδος επαλήθευσης</a:t>
            </a:r>
            <a:endParaRPr lang="en-US" sz="1800" dirty="0"/>
          </a:p>
          <a:p>
            <a:pPr marL="457200" indent="-457200">
              <a:lnSpc>
                <a:spcPct val="150000"/>
              </a:lnSpc>
              <a:buFont typeface="Wingdings" panose="05000000000000000000" pitchFamily="2" charset="2"/>
              <a:buChar char="v"/>
            </a:pPr>
            <a:r>
              <a:rPr lang="el-GR" sz="1800" dirty="0" smtClean="0"/>
              <a:t>Ελεγχθείσες δαπάνες ανά κατηγορία δαπάνης</a:t>
            </a:r>
            <a:endParaRPr lang="en-US" sz="1800" dirty="0"/>
          </a:p>
          <a:p>
            <a:pPr marL="457200" indent="-457200">
              <a:lnSpc>
                <a:spcPct val="150000"/>
              </a:lnSpc>
              <a:buFont typeface="Wingdings" panose="05000000000000000000" pitchFamily="2" charset="2"/>
              <a:buChar char="v"/>
            </a:pPr>
            <a:r>
              <a:rPr lang="el-GR" sz="1800" dirty="0"/>
              <a:t>Περιγραφή διαπιστώσεων/ευρημάτων κατά την επιτόπια επαλήθευση</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l-GR" altLang="el-GR" sz="2400" b="1" u="sng" kern="0" dirty="0" smtClean="0">
                <a:solidFill>
                  <a:srgbClr val="0F4F8F"/>
                </a:solidFill>
                <a:hlinkClick r:id="rId2" action="ppaction://hlinkfile"/>
              </a:rPr>
              <a:t>Έκθεση επαλήθευσης</a:t>
            </a:r>
            <a:endParaRPr lang="en-US" altLang="el-GR" sz="2400" b="1" u="sng" kern="0" dirty="0">
              <a:solidFill>
                <a:srgbClr val="0F4F8F"/>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383533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a:solidFill>
                  <a:srgbClr val="0F4F8F"/>
                </a:solidFill>
                <a:effectLst>
                  <a:outerShdw blurRad="38100" dist="38100" dir="2700000" algn="tl">
                    <a:srgbClr val="000000">
                      <a:alpha val="43137"/>
                    </a:srgbClr>
                  </a:outerShdw>
                </a:effectLst>
              </a:rPr>
              <a:t>Διαδικασίες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15</a:t>
            </a:fld>
            <a:endParaRPr lang="en-US" sz="1000" dirty="0">
              <a:solidFill>
                <a:srgbClr val="000000"/>
              </a:solidFill>
            </a:endParaRPr>
          </a:p>
        </p:txBody>
      </p:sp>
      <p:sp>
        <p:nvSpPr>
          <p:cNvPr id="9" name="Ορθογώνιο 8"/>
          <p:cNvSpPr/>
          <p:nvPr/>
        </p:nvSpPr>
        <p:spPr>
          <a:xfrm>
            <a:off x="532284" y="2564904"/>
            <a:ext cx="8003232" cy="2523768"/>
          </a:xfrm>
          <a:prstGeom prst="rect">
            <a:avLst/>
          </a:prstGeom>
        </p:spPr>
        <p:txBody>
          <a:bodyPr wrap="square">
            <a:spAutoFit/>
          </a:bodyPr>
          <a:lstStyle/>
          <a:p>
            <a:pPr marL="457200" indent="-457200">
              <a:lnSpc>
                <a:spcPct val="150000"/>
              </a:lnSpc>
              <a:buFont typeface="Wingdings" panose="05000000000000000000" pitchFamily="2" charset="2"/>
              <a:buChar char="v"/>
            </a:pPr>
            <a:r>
              <a:rPr lang="el-GR" sz="1800" dirty="0" smtClean="0"/>
              <a:t>Στοιχεία έργου</a:t>
            </a:r>
            <a:endParaRPr lang="en-US" sz="1800" dirty="0"/>
          </a:p>
          <a:p>
            <a:pPr marL="457200" indent="-457200">
              <a:lnSpc>
                <a:spcPct val="150000"/>
              </a:lnSpc>
              <a:buFont typeface="Wingdings" panose="05000000000000000000" pitchFamily="2" charset="2"/>
              <a:buChar char="v"/>
            </a:pPr>
            <a:r>
              <a:rPr lang="el-GR" sz="1800" dirty="0" smtClean="0"/>
              <a:t>Στοιχεία δικαιούχου</a:t>
            </a:r>
            <a:endParaRPr lang="en-US" sz="1800" dirty="0"/>
          </a:p>
          <a:p>
            <a:pPr marL="457200" indent="-457200">
              <a:lnSpc>
                <a:spcPct val="150000"/>
              </a:lnSpc>
              <a:buFont typeface="Wingdings" panose="05000000000000000000" pitchFamily="2" charset="2"/>
              <a:buChar char="v"/>
            </a:pPr>
            <a:r>
              <a:rPr lang="el-GR" sz="1800" dirty="0" smtClean="0"/>
              <a:t>Επαληθευμένες δαπάνες</a:t>
            </a:r>
            <a:endParaRPr lang="en-US" sz="1800" dirty="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l-GR" altLang="el-GR" sz="2400" b="1" u="sng" kern="0" dirty="0" smtClean="0">
                <a:solidFill>
                  <a:srgbClr val="0F4F8F"/>
                </a:solidFill>
                <a:hlinkClick r:id="rId2" action="ppaction://hlinkfile"/>
              </a:rPr>
              <a:t>Πιστοποιητικό επαληθευμένων δαπανών </a:t>
            </a:r>
            <a:endParaRPr lang="en-US" altLang="el-GR" sz="2400" b="1" u="sng" kern="0" dirty="0">
              <a:solidFill>
                <a:srgbClr val="0F4F8F"/>
              </a:solidFill>
            </a:endParaRPr>
          </a:p>
        </p:txBody>
      </p:sp>
      <p:graphicFrame>
        <p:nvGraphicFramePr>
          <p:cNvPr id="10" name="Πίνακας 9"/>
          <p:cNvGraphicFramePr>
            <a:graphicFrameLocks noGrp="1"/>
          </p:cNvGraphicFramePr>
          <p:nvPr>
            <p:extLst>
              <p:ext uri="{D42A27DB-BD31-4B8C-83A1-F6EECF244321}">
                <p14:modId xmlns:p14="http://schemas.microsoft.com/office/powerpoint/2010/main" val="1445860607"/>
              </p:ext>
            </p:extLst>
          </p:nvPr>
        </p:nvGraphicFramePr>
        <p:xfrm>
          <a:off x="700959" y="4005064"/>
          <a:ext cx="7344817" cy="2317611"/>
        </p:xfrm>
        <a:graphic>
          <a:graphicData uri="http://schemas.openxmlformats.org/drawingml/2006/table">
            <a:tbl>
              <a:tblPr/>
              <a:tblGrid>
                <a:gridCol w="3433488"/>
                <a:gridCol w="1335834"/>
                <a:gridCol w="1283583"/>
                <a:gridCol w="1291912"/>
              </a:tblGrid>
              <a:tr h="316096">
                <a:tc gridSpan="4">
                  <a:txBody>
                    <a:bodyPr/>
                    <a:lstStyle/>
                    <a:p>
                      <a:pPr>
                        <a:spcBef>
                          <a:spcPts val="400"/>
                        </a:spcBef>
                        <a:spcAft>
                          <a:spcPts val="400"/>
                        </a:spcAft>
                      </a:pPr>
                      <a:r>
                        <a:rPr lang="en-GB" sz="1000" b="1" dirty="0">
                          <a:effectLst/>
                          <a:latin typeface="Verdana"/>
                          <a:ea typeface="Times New Roman"/>
                        </a:rPr>
                        <a:t>3.</a:t>
                      </a:r>
                      <a:r>
                        <a:rPr lang="en-US" sz="1000" b="1" dirty="0">
                          <a:effectLst/>
                          <a:latin typeface="Verdana"/>
                          <a:ea typeface="Times New Roman"/>
                        </a:rPr>
                        <a:t> Verification</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FF"/>
                    </a:solidFill>
                  </a:tcPr>
                </a:tc>
                <a:tc hMerge="1">
                  <a:txBody>
                    <a:bodyPr/>
                    <a:lstStyle/>
                    <a:p>
                      <a:endParaRPr lang="en-GB"/>
                    </a:p>
                  </a:txBody>
                  <a:tcPr/>
                </a:tc>
                <a:tc hMerge="1">
                  <a:txBody>
                    <a:bodyPr/>
                    <a:lstStyle/>
                    <a:p>
                      <a:endParaRPr lang="en-GB"/>
                    </a:p>
                  </a:txBody>
                  <a:tcPr/>
                </a:tc>
                <a:tc hMerge="1">
                  <a:txBody>
                    <a:bodyPr/>
                    <a:lstStyle/>
                    <a:p>
                      <a:endParaRPr lang="en-GB"/>
                    </a:p>
                  </a:txBody>
                  <a:tcPr/>
                </a:tc>
              </a:tr>
              <a:tr h="650899">
                <a:tc>
                  <a:txBody>
                    <a:bodyPr/>
                    <a:lstStyle/>
                    <a:p>
                      <a:pPr>
                        <a:spcBef>
                          <a:spcPts val="400"/>
                        </a:spcBef>
                        <a:spcAft>
                          <a:spcPts val="400"/>
                        </a:spcAft>
                      </a:pPr>
                      <a:r>
                        <a:rPr lang="en-US" sz="1000">
                          <a:effectLst/>
                          <a:latin typeface="Verdana"/>
                          <a:ea typeface="Times New Roman"/>
                        </a:rPr>
                        <a:t>Methodology </a:t>
                      </a:r>
                      <a:endParaRPr lang="en-GB" sz="1000">
                        <a:effectLst/>
                        <a:latin typeface="Tahoma"/>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a:spcBef>
                          <a:spcPts val="400"/>
                        </a:spcBef>
                        <a:spcAft>
                          <a:spcPts val="400"/>
                        </a:spcAft>
                      </a:pPr>
                      <a:r>
                        <a:rPr lang="en-US" sz="1000">
                          <a:effectLst/>
                          <a:latin typeface="Verdana"/>
                          <a:ea typeface="Times New Roman"/>
                          <a:cs typeface="Arial"/>
                        </a:rPr>
                        <a:t> desk-based</a:t>
                      </a:r>
                    </a:p>
                    <a:p>
                      <a:pPr algn="ctr">
                        <a:spcBef>
                          <a:spcPts val="400"/>
                        </a:spcBef>
                        <a:spcAft>
                          <a:spcPts val="400"/>
                        </a:spcAft>
                      </a:pPr>
                      <a:r>
                        <a:rPr lang="en-US" sz="1000">
                          <a:effectLst/>
                          <a:latin typeface="Verdana"/>
                          <a:ea typeface="Times New Roman"/>
                          <a:cs typeface="Arial"/>
                        </a:rPr>
                        <a:t> on-the-spot</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r>
              <a:tr h="244088">
                <a:tc>
                  <a:txBody>
                    <a:bodyPr/>
                    <a:lstStyle/>
                    <a:p>
                      <a:pPr>
                        <a:spcBef>
                          <a:spcPts val="400"/>
                        </a:spcBef>
                        <a:spcAft>
                          <a:spcPts val="400"/>
                        </a:spcAft>
                      </a:pPr>
                      <a:r>
                        <a:rPr lang="en-US" sz="1000" dirty="0">
                          <a:effectLst/>
                          <a:latin typeface="Verdana"/>
                          <a:ea typeface="Times New Roman"/>
                        </a:rPr>
                        <a:t>Date(s) of on-the-spot verification</a:t>
                      </a:r>
                      <a:endParaRPr lang="en-GB" sz="1000" dirty="0">
                        <a:effectLst/>
                        <a:latin typeface="Tahoma"/>
                        <a:ea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spcBef>
                          <a:spcPts val="400"/>
                        </a:spcBef>
                        <a:spcAft>
                          <a:spcPts val="400"/>
                        </a:spcAft>
                      </a:pPr>
                      <a:r>
                        <a:rPr lang="en-US" sz="1000" i="1">
                          <a:effectLst/>
                          <a:latin typeface="Verdana"/>
                          <a:ea typeface="Times New Roman"/>
                          <a:cs typeface="Arial"/>
                        </a:rPr>
                        <a:t>DD.MM.YYYY - DD.MM.YYYY</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r>
              <a:tr h="1106528">
                <a:tc>
                  <a:txBody>
                    <a:bodyPr/>
                    <a:lstStyle/>
                    <a:p>
                      <a:pPr>
                        <a:spcBef>
                          <a:spcPts val="400"/>
                        </a:spcBef>
                        <a:spcAft>
                          <a:spcPts val="400"/>
                        </a:spcAft>
                      </a:pPr>
                      <a:r>
                        <a:rPr lang="en-US" sz="1000" b="1" dirty="0">
                          <a:effectLst/>
                          <a:latin typeface="Verdana"/>
                          <a:ea typeface="Times New Roman"/>
                        </a:rPr>
                        <a:t>Amount  certified</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Bef>
                          <a:spcPts val="400"/>
                        </a:spcBef>
                        <a:spcAft>
                          <a:spcPts val="400"/>
                        </a:spcAft>
                      </a:pPr>
                      <a:r>
                        <a:rPr lang="en-GB" sz="800" i="1">
                          <a:solidFill>
                            <a:srgbClr val="000000"/>
                          </a:solidFill>
                          <a:effectLst/>
                          <a:latin typeface="Verdana"/>
                          <a:ea typeface="Times New Roman"/>
                          <a:cs typeface="Arial"/>
                        </a:rPr>
                        <a:t>Total certified EUR</a:t>
                      </a:r>
                      <a:endParaRPr lang="en-GB" sz="1000">
                        <a:effectLst/>
                        <a:latin typeface="Tahoma"/>
                        <a:ea typeface="Times New Roman"/>
                      </a:endParaRPr>
                    </a:p>
                    <a:p>
                      <a:pPr algn="ctr">
                        <a:spcBef>
                          <a:spcPts val="400"/>
                        </a:spcBef>
                        <a:spcAft>
                          <a:spcPts val="400"/>
                        </a:spcAft>
                      </a:pPr>
                      <a:r>
                        <a:rPr lang="en-GB" sz="800" i="1">
                          <a:solidFill>
                            <a:srgbClr val="000000"/>
                          </a:solidFill>
                          <a:effectLst/>
                          <a:latin typeface="Verdana"/>
                          <a:ea typeface="Times New Roman"/>
                          <a:cs typeface="Arial"/>
                        </a:rPr>
                        <a:t> </a:t>
                      </a:r>
                      <a:endParaRPr lang="en-GB" sz="1000">
                        <a:effectLst/>
                        <a:latin typeface="Tahoma"/>
                        <a:ea typeface="Times New Roman"/>
                      </a:endParaRPr>
                    </a:p>
                    <a:p>
                      <a:pPr algn="ctr">
                        <a:spcBef>
                          <a:spcPts val="400"/>
                        </a:spcBef>
                        <a:spcAft>
                          <a:spcPts val="400"/>
                        </a:spcAft>
                      </a:pPr>
                      <a:r>
                        <a:rPr lang="en-GB" sz="800">
                          <a:effectLst/>
                          <a:latin typeface="Verdana"/>
                          <a:ea typeface="Times New Roman"/>
                        </a:rPr>
                        <a:t> </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400"/>
                        </a:spcBef>
                        <a:spcAft>
                          <a:spcPts val="400"/>
                        </a:spcAft>
                      </a:pPr>
                      <a:r>
                        <a:rPr lang="en-GB" sz="800" i="1">
                          <a:solidFill>
                            <a:srgbClr val="000000"/>
                          </a:solidFill>
                          <a:effectLst/>
                          <a:latin typeface="Verdana"/>
                          <a:ea typeface="Times New Roman"/>
                        </a:rPr>
                        <a:t>ERDF in EUR</a:t>
                      </a:r>
                      <a:endParaRPr lang="en-GB" sz="1000">
                        <a:effectLst/>
                        <a:latin typeface="Tahoma"/>
                        <a:ea typeface="Times New Roman"/>
                      </a:endParaRPr>
                    </a:p>
                    <a:p>
                      <a:pPr algn="ctr">
                        <a:spcBef>
                          <a:spcPts val="400"/>
                        </a:spcBef>
                        <a:spcAft>
                          <a:spcPts val="400"/>
                        </a:spcAft>
                      </a:pPr>
                      <a:r>
                        <a:rPr lang="en-GB" sz="800" i="1">
                          <a:solidFill>
                            <a:srgbClr val="000000"/>
                          </a:solidFill>
                          <a:effectLst/>
                          <a:latin typeface="Verdana"/>
                          <a:ea typeface="Times New Roman"/>
                        </a:rPr>
                        <a:t> </a:t>
                      </a:r>
                      <a:endParaRPr lang="en-GB" sz="1000">
                        <a:effectLst/>
                        <a:latin typeface="Tahoma"/>
                        <a:ea typeface="Times New Roman"/>
                      </a:endParaRPr>
                    </a:p>
                    <a:p>
                      <a:pPr algn="ctr">
                        <a:spcBef>
                          <a:spcPts val="400"/>
                        </a:spcBef>
                        <a:spcAft>
                          <a:spcPts val="400"/>
                        </a:spcAft>
                      </a:pPr>
                      <a:r>
                        <a:rPr lang="en-GB" sz="800" i="1">
                          <a:solidFill>
                            <a:srgbClr val="000000"/>
                          </a:solidFill>
                          <a:effectLst/>
                          <a:latin typeface="Verdana"/>
                          <a:ea typeface="Times New Roman"/>
                        </a:rPr>
                        <a:t> </a:t>
                      </a:r>
                      <a:endParaRPr lang="en-GB" sz="100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Bef>
                          <a:spcPts val="400"/>
                        </a:spcBef>
                        <a:spcAft>
                          <a:spcPts val="400"/>
                        </a:spcAft>
                      </a:pPr>
                      <a:r>
                        <a:rPr lang="en-GB" sz="800" i="1" dirty="0">
                          <a:solidFill>
                            <a:srgbClr val="000000"/>
                          </a:solidFill>
                          <a:effectLst/>
                          <a:latin typeface="Verdana"/>
                          <a:ea typeface="Times New Roman"/>
                        </a:rPr>
                        <a:t>National contribution in EUR</a:t>
                      </a:r>
                      <a:endParaRPr lang="en-GB" sz="1000" dirty="0">
                        <a:effectLst/>
                        <a:latin typeface="Tahoma"/>
                        <a:ea typeface="Times New Roman"/>
                      </a:endParaRPr>
                    </a:p>
                    <a:p>
                      <a:pPr algn="ctr">
                        <a:spcBef>
                          <a:spcPts val="400"/>
                        </a:spcBef>
                        <a:spcAft>
                          <a:spcPts val="400"/>
                        </a:spcAft>
                      </a:pPr>
                      <a:r>
                        <a:rPr lang="en-GB" sz="800" i="1" dirty="0">
                          <a:solidFill>
                            <a:srgbClr val="000000"/>
                          </a:solidFill>
                          <a:effectLst/>
                          <a:latin typeface="Verdana"/>
                          <a:ea typeface="Times New Roman"/>
                        </a:rPr>
                        <a:t> </a:t>
                      </a:r>
                      <a:endParaRPr lang="en-GB" sz="1000" dirty="0">
                        <a:effectLst/>
                        <a:latin typeface="Tahoma"/>
                        <a:ea typeface="Times New Roman"/>
                      </a:endParaRPr>
                    </a:p>
                    <a:p>
                      <a:pPr algn="ctr">
                        <a:spcBef>
                          <a:spcPts val="400"/>
                        </a:spcBef>
                        <a:spcAft>
                          <a:spcPts val="400"/>
                        </a:spcAft>
                      </a:pPr>
                      <a:r>
                        <a:rPr lang="en-GB" sz="800" i="1" dirty="0">
                          <a:solidFill>
                            <a:srgbClr val="000000"/>
                          </a:solidFill>
                          <a:effectLst/>
                          <a:latin typeface="Verdana"/>
                          <a:ea typeface="Times New Roman"/>
                        </a:rPr>
                        <a:t> </a:t>
                      </a:r>
                      <a:endParaRPr lang="en-GB" sz="1000" dirty="0">
                        <a:effectLst/>
                        <a:latin typeface="Tahoma"/>
                        <a:ea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grpSp>
        <p:nvGrpSpPr>
          <p:cNvPr id="11" name="Ομάδα 10"/>
          <p:cNvGrpSpPr/>
          <p:nvPr/>
        </p:nvGrpSpPr>
        <p:grpSpPr>
          <a:xfrm>
            <a:off x="0" y="0"/>
            <a:ext cx="9144000" cy="774700"/>
            <a:chOff x="0" y="0"/>
            <a:chExt cx="9144000" cy="774700"/>
          </a:xfrm>
        </p:grpSpPr>
        <p:pic>
          <p:nvPicPr>
            <p:cNvPr id="13"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38381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smtClean="0">
                <a:solidFill>
                  <a:srgbClr val="0F4F8F"/>
                </a:solidFill>
                <a:effectLst>
                  <a:outerShdw blurRad="38100" dist="38100" dir="2700000" algn="tl">
                    <a:srgbClr val="000000">
                      <a:alpha val="43137"/>
                    </a:srgbClr>
                  </a:outerShdw>
                </a:effectLst>
              </a:rPr>
              <a:t>Διαδικασίες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16</a:t>
            </a:fld>
            <a:endParaRPr lang="en-US" sz="1000" dirty="0">
              <a:solidFill>
                <a:srgbClr val="000000"/>
              </a:solidFill>
            </a:endParaRPr>
          </a:p>
        </p:txBody>
      </p:sp>
      <p:sp>
        <p:nvSpPr>
          <p:cNvPr id="9" name="Ορθογώνιο 8"/>
          <p:cNvSpPr/>
          <p:nvPr/>
        </p:nvSpPr>
        <p:spPr>
          <a:xfrm>
            <a:off x="532284" y="2564904"/>
            <a:ext cx="8003232" cy="3000821"/>
          </a:xfrm>
          <a:prstGeom prst="rect">
            <a:avLst/>
          </a:prstGeom>
          <a:ln/>
        </p:spPr>
        <p:style>
          <a:lnRef idx="0">
            <a:schemeClr val="accent1"/>
          </a:lnRef>
          <a:fillRef idx="3">
            <a:schemeClr val="accent1"/>
          </a:fillRef>
          <a:effectRef idx="3">
            <a:schemeClr val="accent1"/>
          </a:effectRef>
          <a:fontRef idx="minor">
            <a:schemeClr val="lt1"/>
          </a:fontRef>
        </p:style>
        <p:txBody>
          <a:bodyPr wrap="square">
            <a:spAutoFit/>
          </a:bodyPr>
          <a:lstStyle/>
          <a:p>
            <a:pPr marL="457200" indent="-457200">
              <a:lnSpc>
                <a:spcPct val="150000"/>
              </a:lnSpc>
              <a:buFont typeface="Wingdings" panose="05000000000000000000" pitchFamily="2" charset="2"/>
              <a:buChar char="v"/>
            </a:pPr>
            <a:r>
              <a:rPr lang="el-G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rPr>
              <a:t>Γενικές πληροφορίες για τον εργαζόμενο</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a:p>
            <a:pPr marL="457200" indent="-457200">
              <a:lnSpc>
                <a:spcPct val="150000"/>
              </a:lnSpc>
              <a:buFont typeface="Wingdings" panose="05000000000000000000" pitchFamily="2" charset="2"/>
              <a:buChar char="v"/>
            </a:pPr>
            <a:r>
              <a:rPr lang="el-G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Εργατοώρες ανά ημέρα</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a:p>
            <a:pPr marL="457200" indent="-457200">
              <a:lnSpc>
                <a:spcPct val="150000"/>
              </a:lnSpc>
              <a:buFont typeface="Wingdings" panose="05000000000000000000" pitchFamily="2" charset="2"/>
              <a:buChar char="v"/>
            </a:pPr>
            <a:r>
              <a:rPr lang="el-G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Ωρομίσθιο</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a:p>
            <a:pPr marL="457200" indent="-457200">
              <a:lnSpc>
                <a:spcPct val="150000"/>
              </a:lnSpc>
              <a:buFont typeface="Wingdings" panose="05000000000000000000" pitchFamily="2" charset="2"/>
              <a:buChar char="v"/>
            </a:pPr>
            <a:r>
              <a:rPr lang="el-G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Αιτούμενο ποσό ανά παραδοτέο</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a:p>
            <a:pPr marL="457200" indent="-457200">
              <a:lnSpc>
                <a:spcPct val="150000"/>
              </a:lnSpc>
              <a:buFont typeface="Wingdings" panose="05000000000000000000" pitchFamily="2" charset="2"/>
              <a:buChar char="v"/>
            </a:pPr>
            <a:r>
              <a:rPr lang="el-G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rPr>
              <a:t>Υπογραφές</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a:p>
            <a:pPr marL="457200" indent="-457200">
              <a:lnSpc>
                <a:spcPct val="150000"/>
              </a:lnSpc>
              <a:buFont typeface="Wingdings" panose="05000000000000000000" pitchFamily="2" charset="2"/>
              <a:buChar char="v"/>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a:p>
            <a:pPr marL="457200" indent="-457200">
              <a:lnSpc>
                <a:spcPct val="150000"/>
              </a:lnSpc>
              <a:buFont typeface="Wingdings" panose="05000000000000000000" pitchFamily="2" charset="2"/>
              <a:buChar char="v"/>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l-GR" altLang="el-GR" sz="2400" b="1" u="sng" kern="0" dirty="0" smtClean="0">
                <a:solidFill>
                  <a:srgbClr val="0F4F8F"/>
                </a:solidFill>
                <a:hlinkClick r:id="rId2" action="ppaction://hlinkfile"/>
              </a:rPr>
              <a:t>Ατομικό φύλλο χρονοχρέωσης</a:t>
            </a:r>
            <a:endParaRPr lang="en-US" altLang="el-GR" sz="2400" b="1" u="sng" kern="0" dirty="0">
              <a:solidFill>
                <a:srgbClr val="0F4F8F"/>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3860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smtClean="0">
                <a:solidFill>
                  <a:srgbClr val="0F4F8F"/>
                </a:solidFill>
                <a:effectLst>
                  <a:outerShdw blurRad="38100" dist="38100" dir="2700000" algn="tl">
                    <a:srgbClr val="000000">
                      <a:alpha val="43137"/>
                    </a:srgbClr>
                  </a:outerShdw>
                </a:effectLst>
              </a:rPr>
              <a:t>Διαδικασίες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17</a:t>
            </a:fld>
            <a:endParaRPr lang="en-US" sz="1000" dirty="0">
              <a:solidFill>
                <a:srgbClr val="000000"/>
              </a:solidFill>
            </a:endParaRPr>
          </a:p>
        </p:txBody>
      </p:sp>
      <p:sp>
        <p:nvSpPr>
          <p:cNvPr id="9" name="Ορθογώνιο 8"/>
          <p:cNvSpPr/>
          <p:nvPr/>
        </p:nvSpPr>
        <p:spPr>
          <a:xfrm>
            <a:off x="532284" y="2564904"/>
            <a:ext cx="8003232" cy="3000821"/>
          </a:xfrm>
          <a:prstGeom prst="rect">
            <a:avLst/>
          </a:prstGeom>
          <a:ln/>
        </p:spPr>
        <p:style>
          <a:lnRef idx="0">
            <a:schemeClr val="accent1"/>
          </a:lnRef>
          <a:fillRef idx="3">
            <a:schemeClr val="accent1"/>
          </a:fillRef>
          <a:effectRef idx="3">
            <a:schemeClr val="accent1"/>
          </a:effectRef>
          <a:fontRef idx="minor">
            <a:schemeClr val="lt1"/>
          </a:fontRef>
        </p:style>
        <p:txBody>
          <a:bodyPr wrap="square">
            <a:spAutoFit/>
          </a:bodyPr>
          <a:lstStyle/>
          <a:p>
            <a:pPr marL="457200" indent="-457200">
              <a:lnSpc>
                <a:spcPct val="150000"/>
              </a:lnSpc>
              <a:buFont typeface="Wingdings" panose="05000000000000000000" pitchFamily="2" charset="2"/>
              <a:buChar char="v"/>
            </a:pPr>
            <a:r>
              <a:rPr lang="el-G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Γενικές πληροφορίες για τον εργαζόμενο</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457200" indent="-457200">
              <a:lnSpc>
                <a:spcPct val="150000"/>
              </a:lnSpc>
              <a:buFont typeface="Wingdings" panose="05000000000000000000" pitchFamily="2" charset="2"/>
              <a:buChar char="v"/>
            </a:pPr>
            <a:r>
              <a:rPr lang="el-G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Εργατοώρες </a:t>
            </a:r>
            <a:r>
              <a:rPr lang="el-G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έργων ανά </a:t>
            </a:r>
            <a:r>
              <a:rPr lang="el-G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ημέρα</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457200" indent="-457200">
              <a:lnSpc>
                <a:spcPct val="150000"/>
              </a:lnSpc>
              <a:buFont typeface="Wingdings" panose="05000000000000000000" pitchFamily="2" charset="2"/>
              <a:buChar char="v"/>
            </a:pPr>
            <a:r>
              <a:rPr lang="el-G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Ωρομίσθιο</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457200" indent="-457200">
              <a:lnSpc>
                <a:spcPct val="150000"/>
              </a:lnSpc>
              <a:buFont typeface="Wingdings" panose="05000000000000000000" pitchFamily="2" charset="2"/>
              <a:buChar char="v"/>
            </a:pPr>
            <a:r>
              <a:rPr lang="el-G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Αιτούμενο ποσό ανά παραδοτέο</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457200" indent="-457200">
              <a:lnSpc>
                <a:spcPct val="150000"/>
              </a:lnSpc>
              <a:buFont typeface="Wingdings" panose="05000000000000000000" pitchFamily="2" charset="2"/>
              <a:buChar char="v"/>
            </a:pPr>
            <a:r>
              <a:rPr lang="el-G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Υπογραφές εργαζομένου και υπεύθυνου Φορέα</a:t>
            </a: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457200" indent="-457200">
              <a:lnSpc>
                <a:spcPct val="150000"/>
              </a:lnSpc>
              <a:buFont typeface="Wingdings" panose="05000000000000000000" pitchFamily="2" charset="2"/>
              <a:buChar char="v"/>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a:p>
            <a:pPr marL="457200" indent="-457200">
              <a:lnSpc>
                <a:spcPct val="150000"/>
              </a:lnSpc>
              <a:buFont typeface="Wingdings" panose="05000000000000000000" pitchFamily="2" charset="2"/>
              <a:buChar char="v"/>
            </a:pPr>
            <a:endPar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endParaRPr>
          </a:p>
        </p:txBody>
      </p:sp>
      <p:sp>
        <p:nvSpPr>
          <p:cNvPr id="12" name="Τίτλος 4"/>
          <p:cNvSpPr txBox="1">
            <a:spLocks/>
          </p:cNvSpPr>
          <p:nvPr/>
        </p:nvSpPr>
        <p:spPr bwMode="auto">
          <a:xfrm>
            <a:off x="685524" y="1527120"/>
            <a:ext cx="7772400" cy="782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28" charset="-128"/>
                <a:cs typeface="Osaka"/>
              </a:defRPr>
            </a:lvl2pPr>
            <a:lvl3pPr algn="ctr" rtl="0" eaLnBrk="0" fontAlgn="base" hangingPunct="0">
              <a:spcBef>
                <a:spcPct val="0"/>
              </a:spcBef>
              <a:spcAft>
                <a:spcPct val="0"/>
              </a:spcAft>
              <a:defRPr sz="4400">
                <a:solidFill>
                  <a:schemeClr val="tx2"/>
                </a:solidFill>
                <a:latin typeface="Arial" charset="0"/>
                <a:ea typeface="Osaka" pitchFamily="-28" charset="-128"/>
                <a:cs typeface="Osaka"/>
              </a:defRPr>
            </a:lvl3pPr>
            <a:lvl4pPr algn="ctr" rtl="0" eaLnBrk="0" fontAlgn="base" hangingPunct="0">
              <a:spcBef>
                <a:spcPct val="0"/>
              </a:spcBef>
              <a:spcAft>
                <a:spcPct val="0"/>
              </a:spcAft>
              <a:defRPr sz="4400">
                <a:solidFill>
                  <a:schemeClr val="tx2"/>
                </a:solidFill>
                <a:latin typeface="Arial" charset="0"/>
                <a:ea typeface="Osaka" pitchFamily="-28" charset="-128"/>
                <a:cs typeface="Osaka"/>
              </a:defRPr>
            </a:lvl4pPr>
            <a:lvl5pPr algn="ctr" rtl="0" eaLnBrk="0" fontAlgn="base" hangingPunct="0">
              <a:spcBef>
                <a:spcPct val="0"/>
              </a:spcBef>
              <a:spcAft>
                <a:spcPct val="0"/>
              </a:spcAft>
              <a:defRPr sz="4400">
                <a:solidFill>
                  <a:schemeClr val="tx2"/>
                </a:solidFill>
                <a:latin typeface="Arial" charset="0"/>
                <a:ea typeface="Osaka" pitchFamily="-28" charset="-128"/>
                <a:cs typeface="Osaka"/>
              </a:defRPr>
            </a:lvl5pPr>
            <a:lvl6pPr marL="457200" algn="ctr" rtl="0" fontAlgn="base">
              <a:spcBef>
                <a:spcPct val="0"/>
              </a:spcBef>
              <a:spcAft>
                <a:spcPct val="0"/>
              </a:spcAft>
              <a:defRPr sz="4400">
                <a:solidFill>
                  <a:schemeClr val="tx2"/>
                </a:solidFill>
                <a:latin typeface="Arial" charset="0"/>
                <a:ea typeface="Osaka" pitchFamily="-28" charset="-128"/>
              </a:defRPr>
            </a:lvl6pPr>
            <a:lvl7pPr marL="914400" algn="ctr" rtl="0" fontAlgn="base">
              <a:spcBef>
                <a:spcPct val="0"/>
              </a:spcBef>
              <a:spcAft>
                <a:spcPct val="0"/>
              </a:spcAft>
              <a:defRPr sz="4400">
                <a:solidFill>
                  <a:schemeClr val="tx2"/>
                </a:solidFill>
                <a:latin typeface="Arial" charset="0"/>
                <a:ea typeface="Osaka" pitchFamily="-28" charset="-128"/>
              </a:defRPr>
            </a:lvl7pPr>
            <a:lvl8pPr marL="1371600" algn="ctr" rtl="0" fontAlgn="base">
              <a:spcBef>
                <a:spcPct val="0"/>
              </a:spcBef>
              <a:spcAft>
                <a:spcPct val="0"/>
              </a:spcAft>
              <a:defRPr sz="4400">
                <a:solidFill>
                  <a:schemeClr val="tx2"/>
                </a:solidFill>
                <a:latin typeface="Arial" charset="0"/>
                <a:ea typeface="Osaka" pitchFamily="-28" charset="-128"/>
              </a:defRPr>
            </a:lvl8pPr>
            <a:lvl9pPr marL="1828800" algn="ctr" rtl="0" fontAlgn="base">
              <a:spcBef>
                <a:spcPct val="0"/>
              </a:spcBef>
              <a:spcAft>
                <a:spcPct val="0"/>
              </a:spcAft>
              <a:defRPr sz="4400">
                <a:solidFill>
                  <a:schemeClr val="tx2"/>
                </a:solidFill>
                <a:latin typeface="Arial" charset="0"/>
                <a:ea typeface="Osaka" pitchFamily="-28" charset="-128"/>
              </a:defRPr>
            </a:lvl9pPr>
          </a:lstStyle>
          <a:p>
            <a:r>
              <a:rPr lang="el-GR" altLang="el-GR" sz="2400" b="1" u="sng" kern="0" dirty="0" smtClean="0">
                <a:solidFill>
                  <a:srgbClr val="0F4F8F"/>
                </a:solidFill>
                <a:hlinkClick r:id="rId3" action="ppaction://hlinkfile"/>
              </a:rPr>
              <a:t>Φύλλο χρονοχρέωσης ατόμου</a:t>
            </a:r>
            <a:endParaRPr lang="en-US" altLang="el-GR" sz="2400" b="1" u="sng" kern="0" dirty="0">
              <a:solidFill>
                <a:srgbClr val="0F4F8F"/>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5">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04744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18</a:t>
            </a:fld>
            <a:endParaRPr lang="en-US" sz="1000" dirty="0">
              <a:solidFill>
                <a:srgbClr val="00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774700"/>
            <a:ext cx="2664296" cy="1525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title"/>
          </p:nvPr>
        </p:nvSpPr>
        <p:spPr/>
        <p:txBody>
          <a:bodyPr/>
          <a:lstStyle/>
          <a:p>
            <a:r>
              <a:rPr lang="en-US" dirty="0" smtClean="0"/>
              <a:t>                        </a:t>
            </a:r>
            <a:endParaRPr lang="el-GR" dirty="0"/>
          </a:p>
        </p:txBody>
      </p:sp>
      <p:sp>
        <p:nvSpPr>
          <p:cNvPr id="13" name="Ορθογώνιο 12"/>
          <p:cNvSpPr/>
          <p:nvPr/>
        </p:nvSpPr>
        <p:spPr>
          <a:xfrm>
            <a:off x="532284" y="2564904"/>
            <a:ext cx="8003232" cy="4339650"/>
          </a:xfrm>
          <a:prstGeom prst="rect">
            <a:avLst/>
          </a:prstGeom>
        </p:spPr>
        <p:txBody>
          <a:bodyPr wrap="square">
            <a:spAutoFit/>
          </a:bodyPr>
          <a:lstStyle/>
          <a:p>
            <a:pPr marL="285750" lvl="0" indent="-285750" algn="just">
              <a:lnSpc>
                <a:spcPct val="150000"/>
              </a:lnSpc>
              <a:buFont typeface="Wingdings" panose="05000000000000000000" pitchFamily="2" charset="2"/>
              <a:buChar char="q"/>
            </a:pPr>
            <a:r>
              <a:rPr lang="el-GR" sz="1800" dirty="0" smtClean="0"/>
              <a:t>Ο κάθε </a:t>
            </a:r>
            <a:r>
              <a:rPr lang="el-GR" sz="1800" dirty="0"/>
              <a:t>δικαιούχος </a:t>
            </a:r>
            <a:r>
              <a:rPr lang="el-GR" sz="1800" dirty="0"/>
              <a:t>(Επικεφαλής ή απλός εταίρος) εισάγει </a:t>
            </a:r>
            <a:r>
              <a:rPr lang="el-GR" sz="1800" dirty="0"/>
              <a:t>σε οθόνη του ΟΠΣ τον “Πίνακα Επαληθευμένων Δαπανών” και επισυνάπτει τα απαραίτητα δικαιολογητικά και  έγγραφα τεκμηρίωσης  (π.χ. τεύχη διαγωνισμών, συμβάσεις, τιμολόγια, αποδεικτικά πληρωμών, παραδοτέα, κ.λπ.). Σε αυτή τη φάση το ΟΠΣ διεξάγει μια σειρά λογικών ελέγχων επικύρωσης (π.χ. το αιτούμενο ποσό ενός παραδοτέου δεν ξεπερνά το ποσό του συγκεκριμένου παραδοτέου του εγκεκριμένου ΤΔΕ</a:t>
            </a:r>
            <a:r>
              <a:rPr lang="en-US" sz="1800" dirty="0"/>
              <a:t>). </a:t>
            </a:r>
            <a:endParaRPr lang="el-GR" sz="1800" dirty="0" smtClean="0"/>
          </a:p>
          <a:p>
            <a:pPr marL="285750" lvl="0" indent="-285750" algn="just">
              <a:lnSpc>
                <a:spcPct val="150000"/>
              </a:lnSpc>
              <a:buFont typeface="Wingdings" panose="05000000000000000000" pitchFamily="2" charset="2"/>
              <a:buChar char="q"/>
            </a:pPr>
            <a:r>
              <a:rPr lang="el-GR" sz="1800" dirty="0" smtClean="0"/>
              <a:t>Ο </a:t>
            </a:r>
            <a:r>
              <a:rPr lang="el-GR" sz="1800" dirty="0"/>
              <a:t>κάθε δικαιούχος </a:t>
            </a:r>
            <a:r>
              <a:rPr lang="el-GR" sz="1800" dirty="0" smtClean="0"/>
              <a:t>υποβάλλει </a:t>
            </a:r>
            <a:r>
              <a:rPr lang="el-GR" sz="1800" dirty="0"/>
              <a:t>ηλεκτρονικά  αίτημα </a:t>
            </a:r>
            <a:r>
              <a:rPr lang="el-GR" sz="1800" dirty="0" smtClean="0"/>
              <a:t>επαλήθευσης δαπανών </a:t>
            </a:r>
            <a:r>
              <a:rPr lang="el-GR" sz="1800" dirty="0"/>
              <a:t>στον αρμόδιο Επαληθευτή. </a:t>
            </a:r>
            <a:endParaRPr lang="en-US" sz="1800" dirty="0" smtClean="0"/>
          </a:p>
          <a:p>
            <a:pPr marL="285750" lvl="0" indent="-285750" algn="just">
              <a:lnSpc>
                <a:spcPct val="150000"/>
              </a:lnSpc>
              <a:buFont typeface="Wingdings" panose="05000000000000000000" pitchFamily="2" charset="2"/>
              <a:buChar char="q"/>
            </a:pPr>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81500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19</a:t>
            </a:fld>
            <a:endParaRPr lang="en-US" sz="1000" dirty="0">
              <a:solidFill>
                <a:srgbClr val="00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774701"/>
            <a:ext cx="2376264" cy="1360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Τίτλος 1"/>
          <p:cNvSpPr>
            <a:spLocks noGrp="1"/>
          </p:cNvSpPr>
          <p:nvPr>
            <p:ph type="title"/>
          </p:nvPr>
        </p:nvSpPr>
        <p:spPr/>
        <p:txBody>
          <a:bodyPr/>
          <a:lstStyle/>
          <a:p>
            <a:r>
              <a:rPr lang="en-US" dirty="0" smtClean="0"/>
              <a:t>                        </a:t>
            </a:r>
            <a:endParaRPr lang="el-GR" dirty="0"/>
          </a:p>
        </p:txBody>
      </p:sp>
      <p:sp>
        <p:nvSpPr>
          <p:cNvPr id="13" name="Ορθογώνιο 12"/>
          <p:cNvSpPr/>
          <p:nvPr/>
        </p:nvSpPr>
        <p:spPr>
          <a:xfrm>
            <a:off x="532284" y="2134853"/>
            <a:ext cx="8003232" cy="4662815"/>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l-GR" sz="1800" dirty="0"/>
              <a:t>Ο Επαληθευτής εκτελεί τον διοικητικό έλεγχο του παραπάνω </a:t>
            </a:r>
            <a:r>
              <a:rPr lang="el-GR" sz="1800" dirty="0" smtClean="0"/>
              <a:t>αιτήματος</a:t>
            </a:r>
            <a:r>
              <a:rPr lang="en-US" sz="1800" dirty="0" smtClean="0"/>
              <a:t>.</a:t>
            </a:r>
            <a:endParaRPr lang="en-US" sz="1800" dirty="0"/>
          </a:p>
          <a:p>
            <a:pPr marL="285750" lvl="0" indent="-285750" algn="just">
              <a:lnSpc>
                <a:spcPct val="150000"/>
              </a:lnSpc>
              <a:buFont typeface="Wingdings" panose="05000000000000000000" pitchFamily="2" charset="2"/>
              <a:buChar char="q"/>
            </a:pPr>
            <a:r>
              <a:rPr lang="el-GR" sz="1800" dirty="0"/>
              <a:t>Ο Επαληθευτής συμπληρώνει τις στήλες του πρωτοβαθμίου ελέγχου του “Πίνακα επαληθευμένων δαπανών</a:t>
            </a:r>
            <a:r>
              <a:rPr lang="el-GR" sz="1800" dirty="0" smtClean="0"/>
              <a:t>” και </a:t>
            </a:r>
            <a:r>
              <a:rPr lang="el-GR" sz="1800" dirty="0"/>
              <a:t>την “Έκθεση επαλήθευσης” </a:t>
            </a:r>
            <a:r>
              <a:rPr lang="el-GR" sz="1800" dirty="0" smtClean="0"/>
              <a:t>σε οθόνες </a:t>
            </a:r>
            <a:r>
              <a:rPr lang="el-GR" sz="1800" dirty="0"/>
              <a:t>του ΟΠΣ. Τα μη επαληθευμένα ποσά δαπανών τεκμηριώνονται καταλλήλως</a:t>
            </a:r>
            <a:r>
              <a:rPr lang="el-GR" sz="1800" dirty="0" smtClean="0"/>
              <a:t>.</a:t>
            </a:r>
            <a:r>
              <a:rPr lang="en-US" sz="1800" dirty="0" smtClean="0"/>
              <a:t> </a:t>
            </a:r>
            <a:endParaRPr lang="en-US" sz="1800" dirty="0"/>
          </a:p>
          <a:p>
            <a:pPr marL="285750" indent="-285750" algn="just">
              <a:lnSpc>
                <a:spcPct val="150000"/>
              </a:lnSpc>
              <a:buFont typeface="Wingdings" panose="05000000000000000000" pitchFamily="2" charset="2"/>
              <a:buChar char="q"/>
            </a:pPr>
            <a:r>
              <a:rPr lang="el-GR" sz="1800" dirty="0" smtClean="0"/>
              <a:t>Ο </a:t>
            </a:r>
            <a:r>
              <a:rPr lang="el-GR" sz="1800" dirty="0"/>
              <a:t>Επαληθευτής </a:t>
            </a:r>
            <a:r>
              <a:rPr lang="el-GR" sz="1800" dirty="0" smtClean="0"/>
              <a:t>«ανεβάζει» υπογεγραμμένη την </a:t>
            </a:r>
            <a:r>
              <a:rPr lang="el-GR" sz="1800" dirty="0"/>
              <a:t>“Λίστα ελέγχου επαληθεύσεων” </a:t>
            </a:r>
            <a:r>
              <a:rPr lang="el-GR" sz="1800" dirty="0" smtClean="0"/>
              <a:t>στο ΟΠΣ</a:t>
            </a:r>
            <a:endParaRPr lang="el-GR" sz="1800" dirty="0"/>
          </a:p>
          <a:p>
            <a:pPr marL="285750" lvl="0" indent="-285750" algn="just">
              <a:lnSpc>
                <a:spcPct val="150000"/>
              </a:lnSpc>
              <a:buFont typeface="Wingdings" panose="05000000000000000000" pitchFamily="2" charset="2"/>
              <a:buChar char="q"/>
            </a:pPr>
            <a:r>
              <a:rPr lang="el-GR" sz="1800" dirty="0" smtClean="0"/>
              <a:t>Το σύστημα δημιουργεί αυτόματα το </a:t>
            </a:r>
            <a:r>
              <a:rPr lang="en-US" sz="1800" dirty="0" smtClean="0"/>
              <a:t>“</a:t>
            </a:r>
            <a:r>
              <a:rPr lang="el-GR" sz="1800" dirty="0" smtClean="0"/>
              <a:t>Πιστοποιητικό επαληθευμένων δαπανών</a:t>
            </a:r>
            <a:r>
              <a:rPr lang="en-US" sz="1800" dirty="0" smtClean="0"/>
              <a:t>”</a:t>
            </a:r>
            <a:r>
              <a:rPr lang="el-GR" sz="1800" dirty="0" smtClean="0"/>
              <a:t>, τον </a:t>
            </a:r>
            <a:r>
              <a:rPr lang="el-GR" sz="1800" dirty="0"/>
              <a:t>“Πίνακα επαληθευμένων δαπανών” και την “Έκθεση επαλήθευσης” </a:t>
            </a:r>
            <a:endParaRPr lang="el-GR" sz="1800" dirty="0" smtClean="0"/>
          </a:p>
          <a:p>
            <a:pPr marL="285750" lvl="0" indent="-285750" algn="just">
              <a:lnSpc>
                <a:spcPct val="150000"/>
              </a:lnSpc>
              <a:buFont typeface="Wingdings" panose="05000000000000000000" pitchFamily="2" charset="2"/>
              <a:buChar char="q"/>
            </a:pPr>
            <a:r>
              <a:rPr lang="el-GR" sz="1800" dirty="0"/>
              <a:t>Ο Επαληθευτής </a:t>
            </a:r>
            <a:r>
              <a:rPr lang="el-GR" sz="1800" dirty="0" smtClean="0"/>
              <a:t>ολοκληρώνει τον </a:t>
            </a:r>
            <a:r>
              <a:rPr lang="el-GR" sz="1800" dirty="0"/>
              <a:t>διοικητικό έλεγχο του </a:t>
            </a:r>
            <a:r>
              <a:rPr lang="el-GR" sz="1800" dirty="0" smtClean="0"/>
              <a:t>σχετικού αιτήματος</a:t>
            </a:r>
            <a:endParaRPr lang="en-US" sz="1800" dirty="0" smtClean="0"/>
          </a:p>
        </p:txBody>
      </p:sp>
      <p:grpSp>
        <p:nvGrpSpPr>
          <p:cNvPr id="14" name="Ομάδα 13"/>
          <p:cNvGrpSpPr/>
          <p:nvPr/>
        </p:nvGrpSpPr>
        <p:grpSpPr>
          <a:xfrm>
            <a:off x="0" y="0"/>
            <a:ext cx="9144000" cy="774700"/>
            <a:chOff x="0" y="0"/>
            <a:chExt cx="9144000" cy="774700"/>
          </a:xfrm>
        </p:grpSpPr>
        <p:pic>
          <p:nvPicPr>
            <p:cNvPr id="15"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127459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smtClean="0">
                <a:solidFill>
                  <a:srgbClr val="0F4F8F"/>
                </a:solidFill>
                <a:effectLst>
                  <a:outerShdw blurRad="38100" dist="38100" dir="2700000" algn="tl">
                    <a:srgbClr val="000000">
                      <a:alpha val="43137"/>
                    </a:srgbClr>
                  </a:outerShdw>
                </a:effectLst>
              </a:rPr>
              <a:t>Γενικές Οδηγίες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a:t>
            </a:fld>
            <a:endParaRPr lang="en-US" sz="1000" dirty="0">
              <a:solidFill>
                <a:srgbClr val="000000"/>
              </a:solidFill>
            </a:endParaRPr>
          </a:p>
        </p:txBody>
      </p:sp>
      <p:sp>
        <p:nvSpPr>
          <p:cNvPr id="8" name="AutoShape 2" descr="Image result for guidelin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AutoShape 4" descr="Image result for guidelin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4" name="AutoShape 7" descr="Image result for guidelin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pic>
        <p:nvPicPr>
          <p:cNvPr id="103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533922"/>
            <a:ext cx="2736304" cy="267603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5" name="Θέση περιεχομένου 12"/>
          <p:cNvSpPr>
            <a:spLocks noGrp="1"/>
          </p:cNvSpPr>
          <p:nvPr>
            <p:ph sz="half" idx="2"/>
          </p:nvPr>
        </p:nvSpPr>
        <p:spPr>
          <a:xfrm>
            <a:off x="4644008" y="1916832"/>
            <a:ext cx="3810000" cy="4351961"/>
          </a:xfrm>
          <a:prstGeom prst="rect">
            <a:avLst/>
          </a:prstGeom>
        </p:spPr>
        <p:txBody>
          <a:bodyPr wrap="square">
            <a:spAutoFit/>
          </a:bodyPr>
          <a:lstStyle/>
          <a:p>
            <a:pPr algn="just"/>
            <a:r>
              <a:rPr lang="el-GR" sz="1600" dirty="0" smtClean="0">
                <a:latin typeface="Tahoma" panose="020B0604030504040204" pitchFamily="34" charset="0"/>
                <a:ea typeface="Tahoma" panose="020B0604030504040204" pitchFamily="34" charset="0"/>
                <a:cs typeface="Tahoma" panose="020B0604030504040204" pitchFamily="34" charset="0"/>
              </a:rPr>
              <a:t>Κανονισμός </a:t>
            </a:r>
            <a:r>
              <a:rPr lang="en-US" sz="1600" dirty="0" smtClean="0">
                <a:latin typeface="Tahoma" panose="020B0604030504040204" pitchFamily="34" charset="0"/>
                <a:ea typeface="Tahoma" panose="020B0604030504040204" pitchFamily="34" charset="0"/>
                <a:cs typeface="Tahoma" panose="020B0604030504040204" pitchFamily="34" charset="0"/>
              </a:rPr>
              <a:t>(EU) </a:t>
            </a:r>
            <a:r>
              <a:rPr lang="el-GR" sz="1600" dirty="0" smtClean="0">
                <a:latin typeface="Tahoma" panose="020B0604030504040204" pitchFamily="34" charset="0"/>
                <a:ea typeface="Tahoma" panose="020B0604030504040204" pitchFamily="34" charset="0"/>
                <a:cs typeface="Tahoma" panose="020B0604030504040204" pitchFamily="34" charset="0"/>
              </a:rPr>
              <a:t>1303/2013</a:t>
            </a:r>
            <a:r>
              <a:rPr lang="en-US" sz="1600" dirty="0" smtClean="0">
                <a:latin typeface="Tahoma" panose="020B0604030504040204" pitchFamily="34" charset="0"/>
                <a:ea typeface="Tahoma" panose="020B0604030504040204" pitchFamily="34" charset="0"/>
                <a:cs typeface="Tahoma" panose="020B0604030504040204" pitchFamily="34" charset="0"/>
              </a:rPr>
              <a:t>,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Άρθρο 125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Καθήκοντα της Διαχειριστικής Αρχής </a:t>
            </a:r>
            <a:endParaRPr lang="el-GR"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Κανονισμός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(EU)</a:t>
            </a:r>
            <a:r>
              <a:rPr lang="el-GR" sz="1600" dirty="0" smtClean="0">
                <a:latin typeface="Tahoma" panose="020B0604030504040204" pitchFamily="34" charset="0"/>
                <a:ea typeface="Tahoma" panose="020B0604030504040204" pitchFamily="34" charset="0"/>
                <a:cs typeface="Tahoma" panose="020B0604030504040204" pitchFamily="34" charset="0"/>
              </a:rPr>
              <a:t> 1299/2013,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Άρθρο 23 </a:t>
            </a:r>
            <a:r>
              <a:rPr lang="en-US" sz="1600" dirty="0">
                <a:solidFill>
                  <a:srgbClr val="000000"/>
                </a:solidFill>
                <a:latin typeface="Tahoma" panose="020B0604030504040204" pitchFamily="34" charset="0"/>
                <a:ea typeface="Tahoma" panose="020B0604030504040204" pitchFamily="34" charset="0"/>
                <a:cs typeface="Tahoma" panose="020B0604030504040204" pitchFamily="34" charset="0"/>
              </a:rPr>
              <a:t>–</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l-GR" sz="1600" dirty="0">
                <a:solidFill>
                  <a:srgbClr val="000000"/>
                </a:solidFill>
                <a:latin typeface="Tahoma" panose="020B0604030504040204" pitchFamily="34" charset="0"/>
                <a:ea typeface="Tahoma" panose="020B0604030504040204" pitchFamily="34" charset="0"/>
                <a:cs typeface="Tahoma" panose="020B0604030504040204" pitchFamily="34" charset="0"/>
              </a:rPr>
              <a:t>Καθήκοντα της Διαχειριστικής Αρχής</a:t>
            </a:r>
            <a:endPar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r>
              <a:rPr lang="el-GR" sz="16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Κανονισμός </a:t>
            </a:r>
            <a:r>
              <a:rPr lang="en-US" sz="16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(EU) 481/2014,</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ειδικοί </a:t>
            </a:r>
            <a:r>
              <a:rPr lang="el-GR" sz="1600" dirty="0">
                <a:solidFill>
                  <a:srgbClr val="000000"/>
                </a:solidFill>
                <a:latin typeface="Tahoma" panose="020B0604030504040204" pitchFamily="34" charset="0"/>
                <a:ea typeface="Tahoma" panose="020B0604030504040204" pitchFamily="34" charset="0"/>
                <a:cs typeface="Tahoma" panose="020B0604030504040204" pitchFamily="34" charset="0"/>
              </a:rPr>
              <a:t>κανόνες σχετικά με την επιλεξιμότητα των δαπανών για προγράμματα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συνεργασίας</a:t>
            </a:r>
          </a:p>
          <a:p>
            <a:pPr algn="just"/>
            <a:r>
              <a:rPr lang="el-GR" sz="1600" dirty="0">
                <a:solidFill>
                  <a:srgbClr val="000000"/>
                </a:solidFill>
                <a:latin typeface="Tahoma" panose="020B0604030504040204" pitchFamily="34" charset="0"/>
                <a:ea typeface="Tahoma" panose="020B0604030504040204" pitchFamily="34" charset="0"/>
                <a:cs typeface="Tahoma" panose="020B0604030504040204" pitchFamily="34" charset="0"/>
              </a:rPr>
              <a:t>Έγγραφο καθοδήγησης για τα κράτη μέλη σχετικά με </a:t>
            </a:r>
            <a:r>
              <a:rPr lang="el-GR"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τις διαχειριστικές επαληθεύσεις </a:t>
            </a:r>
            <a:r>
              <a:rPr lang="en-US" sz="1600" dirty="0" smtClean="0">
                <a:solidFill>
                  <a:srgbClr val="000000"/>
                </a:solidFill>
                <a:latin typeface="Tahoma" panose="020B0604030504040204" pitchFamily="34" charset="0"/>
                <a:ea typeface="Tahoma" panose="020B0604030504040204" pitchFamily="34" charset="0"/>
                <a:cs typeface="Tahoma" panose="020B0604030504040204" pitchFamily="34" charset="0"/>
              </a:rPr>
              <a:t>(EGESIF_14_12_final - 17/9/2015)</a:t>
            </a:r>
          </a:p>
          <a:p>
            <a:pPr algn="just"/>
            <a:r>
              <a:rPr lang="el-GR" sz="16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Οδηγός Προγράμματος</a:t>
            </a:r>
            <a:r>
              <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endParaRPr lang="el-GR" sz="1800" dirty="0">
              <a:solidFill>
                <a:srgbClr val="000000"/>
              </a:solidFill>
              <a:latin typeface="Times New Roman"/>
            </a:endParaRPr>
          </a:p>
        </p:txBody>
      </p:sp>
      <p:grpSp>
        <p:nvGrpSpPr>
          <p:cNvPr id="13" name="Ομάδα 12"/>
          <p:cNvGrpSpPr/>
          <p:nvPr/>
        </p:nvGrpSpPr>
        <p:grpSpPr>
          <a:xfrm>
            <a:off x="0" y="0"/>
            <a:ext cx="9144000" cy="774700"/>
            <a:chOff x="0" y="0"/>
            <a:chExt cx="9144000" cy="774700"/>
          </a:xfrm>
        </p:grpSpPr>
        <p:pic>
          <p:nvPicPr>
            <p:cNvPr id="16"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817446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20</a:t>
            </a:fld>
            <a:endParaRPr lang="en-US" sz="1000" dirty="0">
              <a:solidFill>
                <a:srgbClr val="00000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774700"/>
            <a:ext cx="2664296" cy="1525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Ορθογώνιο 12"/>
          <p:cNvSpPr/>
          <p:nvPr/>
        </p:nvSpPr>
        <p:spPr>
          <a:xfrm>
            <a:off x="525200" y="2769037"/>
            <a:ext cx="8003232" cy="3216265"/>
          </a:xfrm>
          <a:prstGeom prst="rect">
            <a:avLst/>
          </a:prstGeom>
        </p:spPr>
        <p:txBody>
          <a:bodyPr wrap="square">
            <a:spAutoFit/>
          </a:bodyPr>
          <a:lstStyle/>
          <a:p>
            <a:pPr marL="285750" indent="-285750" algn="just">
              <a:lnSpc>
                <a:spcPct val="150000"/>
              </a:lnSpc>
              <a:buFont typeface="Wingdings" panose="05000000000000000000" pitchFamily="2" charset="2"/>
              <a:buChar char="q"/>
            </a:pPr>
            <a:r>
              <a:rPr lang="el-GR" sz="1800" dirty="0"/>
              <a:t>Η ΔΑ/ΚΓ, ελέγχει / επικυρώνει τα δεδομένα που έχει επαληθεύσει ο Επαληθευτής μέσω οθόνης του </a:t>
            </a:r>
            <a:r>
              <a:rPr lang="el-GR" sz="1800" dirty="0" smtClean="0"/>
              <a:t>ΟΠΣ</a:t>
            </a:r>
            <a:endParaRPr lang="en-US" sz="1800" dirty="0"/>
          </a:p>
          <a:p>
            <a:pPr marL="285750" indent="-285750" algn="just">
              <a:lnSpc>
                <a:spcPct val="150000"/>
              </a:lnSpc>
              <a:buFont typeface="Wingdings" panose="05000000000000000000" pitchFamily="2" charset="2"/>
              <a:buChar char="q"/>
            </a:pPr>
            <a:r>
              <a:rPr lang="el-GR" sz="1800" dirty="0"/>
              <a:t>Η </a:t>
            </a:r>
            <a:r>
              <a:rPr lang="el-GR" sz="1800" dirty="0" smtClean="0"/>
              <a:t>Αρχή </a:t>
            </a:r>
            <a:r>
              <a:rPr lang="el-GR" sz="1800" dirty="0"/>
              <a:t>Πιστοποίησης </a:t>
            </a:r>
            <a:r>
              <a:rPr lang="el-GR" sz="1800" dirty="0" smtClean="0"/>
              <a:t>υποβάλλει αίτημα πληρωμής (από τα ελεγμένα/επικυρωμένα δελτία δήλωσης δαπανών) προς στην ΕΕ</a:t>
            </a:r>
            <a:r>
              <a:rPr lang="en-US" sz="1800" dirty="0" smtClean="0"/>
              <a:t> </a:t>
            </a:r>
            <a:endParaRPr lang="en-US" sz="1800" dirty="0"/>
          </a:p>
          <a:p>
            <a:pPr lvl="0"/>
            <a:endParaRPr lang="el-GR" sz="1800" dirty="0" smtClean="0"/>
          </a:p>
          <a:p>
            <a:pPr marL="457200" indent="-457200">
              <a:lnSpc>
                <a:spcPct val="150000"/>
              </a:lnSpc>
              <a:buFont typeface="Wingdings" panose="05000000000000000000" pitchFamily="2" charset="2"/>
              <a:buChar char="v"/>
            </a:pPr>
            <a:endParaRPr lang="en-US" sz="2200" dirty="0" smtClean="0">
              <a:latin typeface="Tahoma" panose="020B0604030504040204" pitchFamily="34" charset="0"/>
              <a:ea typeface="Tahoma" panose="020B0604030504040204" pitchFamily="34" charset="0"/>
              <a:cs typeface="Tahoma" panose="020B0604030504040204" pitchFamily="34" charset="0"/>
            </a:endParaRPr>
          </a:p>
          <a:p>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US" sz="2200" dirty="0" smtClean="0">
              <a:latin typeface="Tahoma" panose="020B0604030504040204" pitchFamily="34" charset="0"/>
              <a:ea typeface="Tahoma" panose="020B0604030504040204" pitchFamily="34" charset="0"/>
              <a:cs typeface="Tahoma" panose="020B0604030504040204" pitchFamily="34" charset="0"/>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22118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66387"/>
            <a:ext cx="8077200" cy="864964"/>
          </a:xfrm>
        </p:spPr>
        <p:txBody>
          <a:bodyPr/>
          <a:lstStyle/>
          <a:p>
            <a:r>
              <a:rPr lang="el-GR" altLang="el-GR" sz="2800" b="1" dirty="0" smtClean="0">
                <a:solidFill>
                  <a:srgbClr val="0F4F8F"/>
                </a:solidFill>
                <a:effectLst>
                  <a:outerShdw blurRad="38100" dist="38100" dir="2700000" algn="tl">
                    <a:srgbClr val="000000">
                      <a:alpha val="43137"/>
                    </a:srgbClr>
                  </a:outerShdw>
                </a:effectLst>
              </a:rPr>
              <a:t>ΔΙΑΔΙΚΑΣΙΕΣ ΟΡΙΣΜΟΥ ΕΠΑΛΗΘΕΥΤΗ</a:t>
            </a:r>
            <a:endParaRPr lang="el-GR" sz="28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21</a:t>
            </a:fld>
            <a:endParaRPr lang="en-US" sz="1000" dirty="0">
              <a:solidFill>
                <a:srgbClr val="000000"/>
              </a:solidFill>
            </a:endParaRPr>
          </a:p>
        </p:txBody>
      </p:sp>
      <p:sp>
        <p:nvSpPr>
          <p:cNvPr id="9" name="Ορθογώνιο 8"/>
          <p:cNvSpPr/>
          <p:nvPr/>
        </p:nvSpPr>
        <p:spPr>
          <a:xfrm>
            <a:off x="179513" y="1447800"/>
            <a:ext cx="8425388" cy="5078313"/>
          </a:xfrm>
          <a:prstGeom prst="rect">
            <a:avLst/>
          </a:prstGeom>
        </p:spPr>
        <p:txBody>
          <a:bodyPr wrap="square">
            <a:spAutoFit/>
          </a:bodyPr>
          <a:lstStyle/>
          <a:p>
            <a:pPr marL="457200" indent="-457200" algn="just">
              <a:lnSpc>
                <a:spcPct val="150000"/>
              </a:lnSpc>
              <a:buFont typeface="Wingdings" panose="05000000000000000000" pitchFamily="2" charset="2"/>
              <a:buChar char="q"/>
            </a:pPr>
            <a:r>
              <a:rPr lang="el-GR" sz="1800" dirty="0"/>
              <a:t>Την </a:t>
            </a:r>
            <a:r>
              <a:rPr lang="el-GR" sz="1800" u="sng" dirty="0">
                <a:effectLst>
                  <a:outerShdw blurRad="38100" dist="38100" dir="2700000" algn="tl">
                    <a:srgbClr val="000000">
                      <a:alpha val="43137"/>
                    </a:srgbClr>
                  </a:outerShdw>
                </a:effectLst>
              </a:rPr>
              <a:t>πρώτη </a:t>
            </a:r>
            <a:r>
              <a:rPr lang="el-GR" sz="1800" u="sng" dirty="0" smtClean="0">
                <a:effectLst>
                  <a:outerShdw blurRad="38100" dist="38100" dir="2700000" algn="tl">
                    <a:srgbClr val="000000">
                      <a:alpha val="43137"/>
                    </a:srgbClr>
                  </a:outerShdw>
                </a:effectLst>
              </a:rPr>
              <a:t>φορά</a:t>
            </a:r>
            <a:r>
              <a:rPr lang="en-US" sz="1800" dirty="0" smtClean="0">
                <a:effectLst>
                  <a:outerShdw blurRad="38100" dist="38100" dir="2700000" algn="tl">
                    <a:srgbClr val="000000">
                      <a:alpha val="43137"/>
                    </a:srgbClr>
                  </a:outerShdw>
                </a:effectLst>
              </a:rPr>
              <a:t> </a:t>
            </a:r>
            <a:r>
              <a:rPr lang="el-GR" sz="1800" dirty="0" smtClean="0"/>
              <a:t>ο δικαιούχος  υποβάλει αίτημα ορισμού επαληθευτή προς </a:t>
            </a:r>
            <a:r>
              <a:rPr lang="el-GR" sz="1800" dirty="0"/>
              <a:t>τη Μονάδα Γ’ της </a:t>
            </a:r>
            <a:r>
              <a:rPr lang="el-GR" sz="1800" dirty="0" smtClean="0"/>
              <a:t>ΔΑ</a:t>
            </a:r>
            <a:r>
              <a:rPr lang="en-US" sz="1800" dirty="0" smtClean="0"/>
              <a:t>.</a:t>
            </a:r>
            <a:r>
              <a:rPr lang="el-GR" sz="1800" dirty="0" smtClean="0"/>
              <a:t> </a:t>
            </a:r>
            <a:endParaRPr lang="en-US" sz="1800" dirty="0" smtClean="0"/>
          </a:p>
          <a:p>
            <a:pPr marL="457200" indent="-457200" algn="just">
              <a:lnSpc>
                <a:spcPct val="150000"/>
              </a:lnSpc>
              <a:buFont typeface="Wingdings" panose="05000000000000000000" pitchFamily="2" charset="2"/>
              <a:buChar char="q"/>
            </a:pPr>
            <a:r>
              <a:rPr lang="el-GR" sz="1800" dirty="0"/>
              <a:t>Η</a:t>
            </a:r>
            <a:r>
              <a:rPr lang="el-GR" sz="1800" dirty="0" smtClean="0"/>
              <a:t> </a:t>
            </a:r>
            <a:r>
              <a:rPr lang="el-GR" sz="1800" dirty="0"/>
              <a:t>ΔΑ εκδίδει τη </a:t>
            </a:r>
            <a:r>
              <a:rPr lang="el-GR" sz="1800" u="sng" dirty="0">
                <a:effectLst>
                  <a:outerShdw blurRad="38100" dist="38100" dir="2700000" algn="tl">
                    <a:srgbClr val="000000">
                      <a:alpha val="43137"/>
                    </a:srgbClr>
                  </a:outerShdw>
                </a:effectLst>
              </a:rPr>
              <a:t>σχετική Απόφαση επιλογής επαληθευτή/-</a:t>
            </a:r>
            <a:r>
              <a:rPr lang="el-GR" sz="1800" u="sng" dirty="0" err="1" smtClean="0">
                <a:effectLst>
                  <a:outerShdw blurRad="38100" dist="38100" dir="2700000" algn="tl">
                    <a:srgbClr val="000000">
                      <a:alpha val="43137"/>
                    </a:srgbClr>
                  </a:outerShdw>
                </a:effectLst>
              </a:rPr>
              <a:t>ών</a:t>
            </a:r>
            <a:r>
              <a:rPr lang="el-GR" sz="1800" u="sng" dirty="0">
                <a:effectLst>
                  <a:outerShdw blurRad="38100" dist="38100" dir="2700000" algn="tl">
                    <a:srgbClr val="000000">
                      <a:alpha val="43137"/>
                    </a:srgbClr>
                  </a:outerShdw>
                </a:effectLst>
              </a:rPr>
              <a:t> </a:t>
            </a:r>
            <a:r>
              <a:rPr lang="el-GR" sz="1800" dirty="0"/>
              <a:t>(3 επιλογές από το Μητρώο)</a:t>
            </a:r>
            <a:r>
              <a:rPr lang="el-GR" sz="1800" dirty="0" smtClean="0"/>
              <a:t>, </a:t>
            </a:r>
            <a:r>
              <a:rPr lang="el-GR" sz="1800" dirty="0"/>
              <a:t>στην οποία καθορίζεται και το πλαίσιο </a:t>
            </a:r>
            <a:r>
              <a:rPr lang="el-GR" sz="1800" dirty="0" smtClean="0"/>
              <a:t>συνεργασίας</a:t>
            </a:r>
            <a:r>
              <a:rPr lang="en-US" sz="1800" dirty="0" smtClean="0"/>
              <a:t>.</a:t>
            </a:r>
          </a:p>
          <a:p>
            <a:pPr marL="457200" indent="-457200" algn="just">
              <a:lnSpc>
                <a:spcPct val="150000"/>
              </a:lnSpc>
              <a:buFont typeface="Wingdings" panose="05000000000000000000" pitchFamily="2" charset="2"/>
              <a:buChar char="q"/>
            </a:pPr>
            <a:r>
              <a:rPr lang="el-GR" sz="1800" dirty="0"/>
              <a:t>Η Απόφαση αυτή κοινοποιείται στο </a:t>
            </a:r>
            <a:r>
              <a:rPr lang="el-GR" sz="1800" dirty="0" smtClean="0"/>
              <a:t>δικαιούχο, </a:t>
            </a:r>
            <a:r>
              <a:rPr lang="el-GR" sz="1800" dirty="0"/>
              <a:t>προκειμένου να προχωρήσει στη σχετική </a:t>
            </a:r>
            <a:r>
              <a:rPr lang="el-GR" sz="1800" u="sng" dirty="0">
                <a:effectLst>
                  <a:outerShdw blurRad="38100" dist="38100" dir="2700000" algn="tl">
                    <a:srgbClr val="000000">
                      <a:alpha val="43137"/>
                    </a:srgbClr>
                  </a:outerShdw>
                </a:effectLst>
              </a:rPr>
              <a:t>ανάθεση σύμφωνα με το αντίστοιχο θεσμικό πλαίσιο</a:t>
            </a:r>
            <a:r>
              <a:rPr lang="el-GR" sz="1800" dirty="0">
                <a:effectLst>
                  <a:outerShdw blurRad="38100" dist="38100" dir="2700000" algn="tl">
                    <a:srgbClr val="000000">
                      <a:alpha val="43137"/>
                    </a:srgbClr>
                  </a:outerShdw>
                </a:effectLst>
              </a:rPr>
              <a:t> </a:t>
            </a:r>
            <a:r>
              <a:rPr lang="el-GR" sz="1800" dirty="0"/>
              <a:t>που διέπει τη λειτουργία του συγκεκριμένου </a:t>
            </a:r>
            <a:r>
              <a:rPr lang="el-GR" sz="1800" dirty="0" smtClean="0"/>
              <a:t>φορέα</a:t>
            </a:r>
            <a:r>
              <a:rPr lang="en-US" sz="1800" dirty="0" smtClean="0"/>
              <a:t>.</a:t>
            </a:r>
            <a:endParaRPr lang="el-GR" sz="1800" dirty="0" smtClean="0"/>
          </a:p>
          <a:p>
            <a:pPr marL="457200" indent="-457200" algn="just">
              <a:lnSpc>
                <a:spcPct val="150000"/>
              </a:lnSpc>
              <a:buFont typeface="Wingdings" panose="05000000000000000000" pitchFamily="2" charset="2"/>
              <a:buChar char="q"/>
            </a:pPr>
            <a:r>
              <a:rPr lang="en-US" sz="1800" dirty="0" smtClean="0"/>
              <a:t> </a:t>
            </a:r>
            <a:r>
              <a:rPr lang="el-GR" sz="1800" dirty="0"/>
              <a:t>Η Ανάθεση του έργου της επαλήθευσης από το δικαιούχο </a:t>
            </a:r>
            <a:r>
              <a:rPr lang="el-GR" sz="1800" dirty="0" smtClean="0"/>
              <a:t>(σύμβαση) κοινοποιείται </a:t>
            </a:r>
            <a:r>
              <a:rPr lang="el-GR" sz="1800" dirty="0"/>
              <a:t>στη Μονάδα Γ’ της ΔΑ</a:t>
            </a:r>
            <a:r>
              <a:rPr lang="el-GR" sz="1800" dirty="0" smtClean="0"/>
              <a:t>.</a:t>
            </a:r>
          </a:p>
          <a:p>
            <a:pPr marL="457200" indent="-457200" algn="just">
              <a:lnSpc>
                <a:spcPct val="150000"/>
              </a:lnSpc>
              <a:buFont typeface="Wingdings" panose="05000000000000000000" pitchFamily="2" charset="2"/>
              <a:buChar char="q"/>
            </a:pPr>
            <a:r>
              <a:rPr lang="el-GR" sz="1800" dirty="0" smtClean="0"/>
              <a:t>Ο επαληθευτής ζητά από την ΔΑ κωδικό πρόσβασης στο ΟΠΣ για το συγκεκριμένο έργο και εταίρο</a:t>
            </a:r>
          </a:p>
          <a:p>
            <a:pPr marL="457200" indent="-457200" algn="just">
              <a:lnSpc>
                <a:spcPct val="150000"/>
              </a:lnSpc>
              <a:buFont typeface="Wingdings" panose="05000000000000000000" pitchFamily="2" charset="2"/>
              <a:buChar char="q"/>
            </a:pPr>
            <a:endParaRPr lang="el-GR" sz="1800" dirty="0" smtClean="0"/>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93972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66387"/>
            <a:ext cx="8077200" cy="864964"/>
          </a:xfrm>
        </p:spPr>
        <p:txBody>
          <a:bodyPr/>
          <a:lstStyle/>
          <a:p>
            <a:r>
              <a:rPr lang="el-GR" altLang="el-GR" sz="2800" b="1" dirty="0" smtClean="0">
                <a:solidFill>
                  <a:srgbClr val="0F4F8F"/>
                </a:solidFill>
                <a:effectLst>
                  <a:outerShdw blurRad="38100" dist="38100" dir="2700000" algn="tl">
                    <a:srgbClr val="000000">
                      <a:alpha val="43137"/>
                    </a:srgbClr>
                  </a:outerShdw>
                </a:effectLst>
              </a:rPr>
              <a:t>ΔΙΑΔΙΚΑΣΙΕΣ ΟΡΙΣΜΟΥ ΕΠΑΛΗΘΕΥΤΗ</a:t>
            </a:r>
            <a:endParaRPr lang="el-GR" sz="28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22</a:t>
            </a:fld>
            <a:endParaRPr lang="en-US" sz="1000" dirty="0">
              <a:solidFill>
                <a:srgbClr val="000000"/>
              </a:solidFill>
            </a:endParaRPr>
          </a:p>
        </p:txBody>
      </p:sp>
      <p:sp>
        <p:nvSpPr>
          <p:cNvPr id="9" name="Ορθογώνιο 8"/>
          <p:cNvSpPr/>
          <p:nvPr/>
        </p:nvSpPr>
        <p:spPr>
          <a:xfrm>
            <a:off x="179513" y="1447800"/>
            <a:ext cx="8425388" cy="4247317"/>
          </a:xfrm>
          <a:prstGeom prst="rect">
            <a:avLst/>
          </a:prstGeom>
        </p:spPr>
        <p:txBody>
          <a:bodyPr wrap="square">
            <a:spAutoFit/>
          </a:bodyPr>
          <a:lstStyle/>
          <a:p>
            <a:pPr marL="457200" indent="-457200" algn="just">
              <a:lnSpc>
                <a:spcPct val="150000"/>
              </a:lnSpc>
              <a:buFont typeface="Wingdings" panose="05000000000000000000" pitchFamily="2" charset="2"/>
              <a:buChar char="q"/>
            </a:pPr>
            <a:r>
              <a:rPr lang="el-GR" sz="1800" dirty="0" smtClean="0"/>
              <a:t>Για </a:t>
            </a:r>
            <a:r>
              <a:rPr lang="el-GR" sz="1800" dirty="0"/>
              <a:t>τη διενέργεια των </a:t>
            </a:r>
            <a:r>
              <a:rPr lang="el-GR" sz="1800" u="sng" dirty="0">
                <a:effectLst>
                  <a:outerShdw blurRad="38100" dist="38100" dir="2700000" algn="tl">
                    <a:srgbClr val="000000">
                      <a:alpha val="43137"/>
                    </a:srgbClr>
                  </a:outerShdw>
                </a:effectLst>
              </a:rPr>
              <a:t>επόμενων επαληθεύσεων</a:t>
            </a:r>
            <a:r>
              <a:rPr lang="el-GR" sz="1800" dirty="0"/>
              <a:t>, ο </a:t>
            </a:r>
            <a:r>
              <a:rPr lang="el-GR" sz="1800" dirty="0" smtClean="0"/>
              <a:t>δικαιούχος, μέσω ΟΠΣ, υποβάλλει στον επαληθευτή/ελεγκτή το Δελτίο Δήλωσης Δαπανών (ΔΔΔ)</a:t>
            </a:r>
            <a:r>
              <a:rPr lang="en-US" sz="1800" dirty="0" smtClean="0"/>
              <a:t>.</a:t>
            </a:r>
            <a:endParaRPr lang="el-GR" sz="1800" dirty="0" smtClean="0"/>
          </a:p>
          <a:p>
            <a:pPr marL="457200" indent="-457200" algn="just">
              <a:lnSpc>
                <a:spcPct val="150000"/>
              </a:lnSpc>
              <a:buFont typeface="Wingdings" panose="05000000000000000000" pitchFamily="2" charset="2"/>
              <a:buChar char="q"/>
            </a:pPr>
            <a:r>
              <a:rPr lang="el-GR" sz="1800" dirty="0"/>
              <a:t>Ο </a:t>
            </a:r>
            <a:r>
              <a:rPr lang="el-GR" sz="1800" dirty="0" smtClean="0"/>
              <a:t>επαληθευτής/ελεγκτής</a:t>
            </a:r>
            <a:r>
              <a:rPr lang="el-GR" sz="1800" dirty="0"/>
              <a:t>, εντός προθεσμίας </a:t>
            </a:r>
            <a:r>
              <a:rPr lang="el-GR" sz="1800" u="sng" dirty="0">
                <a:effectLst>
                  <a:outerShdw blurRad="38100" dist="38100" dir="2700000" algn="tl">
                    <a:srgbClr val="000000">
                      <a:alpha val="43137"/>
                    </a:srgbClr>
                  </a:outerShdw>
                </a:effectLst>
              </a:rPr>
              <a:t>πέντε (5) εργάσιμων ημερών </a:t>
            </a:r>
            <a:r>
              <a:rPr lang="el-GR" sz="1800" u="sng" dirty="0" smtClean="0">
                <a:effectLst>
                  <a:outerShdw blurRad="38100" dist="38100" dir="2700000" algn="tl">
                    <a:srgbClr val="000000">
                      <a:alpha val="43137"/>
                    </a:srgbClr>
                  </a:outerShdw>
                </a:effectLst>
              </a:rPr>
              <a:t>(7 για επιτόπια</a:t>
            </a:r>
            <a:r>
              <a:rPr lang="en-US" sz="1800" u="sng" dirty="0" smtClean="0">
                <a:effectLst>
                  <a:outerShdw blurRad="38100" dist="38100" dir="2700000" algn="tl">
                    <a:srgbClr val="000000">
                      <a:alpha val="43137"/>
                    </a:srgbClr>
                  </a:outerShdw>
                </a:effectLst>
              </a:rPr>
              <a:t> </a:t>
            </a:r>
            <a:r>
              <a:rPr lang="el-GR" sz="1800" u="sng" dirty="0" smtClean="0">
                <a:effectLst>
                  <a:outerShdw blurRad="38100" dist="38100" dir="2700000" algn="tl">
                    <a:srgbClr val="000000">
                      <a:alpha val="43137"/>
                    </a:srgbClr>
                  </a:outerShdw>
                </a:effectLst>
              </a:rPr>
              <a:t>επαλήθευση)</a:t>
            </a:r>
            <a:r>
              <a:rPr lang="el-GR" sz="1800" dirty="0" smtClean="0">
                <a:effectLst>
                  <a:outerShdw blurRad="38100" dist="38100" dir="2700000" algn="tl">
                    <a:srgbClr val="000000">
                      <a:alpha val="43137"/>
                    </a:srgbClr>
                  </a:outerShdw>
                </a:effectLst>
              </a:rPr>
              <a:t> </a:t>
            </a:r>
            <a:r>
              <a:rPr lang="el-GR" sz="1800" dirty="0" smtClean="0"/>
              <a:t>από </a:t>
            </a:r>
            <a:r>
              <a:rPr lang="el-GR" sz="1800" dirty="0"/>
              <a:t>την ημέρα </a:t>
            </a:r>
            <a:r>
              <a:rPr lang="el-GR" sz="1800" dirty="0" smtClean="0"/>
              <a:t>«υποβολής» από το ΟΠΣ του ΔΔΔ, ολοκληρώνει την επαλήθευση και εκδίδει το Προσωρινό Πιστοποιητικό </a:t>
            </a:r>
            <a:r>
              <a:rPr lang="el-GR" sz="1800" dirty="0"/>
              <a:t>Επαληθευμένων Δαπανών, </a:t>
            </a:r>
            <a:r>
              <a:rPr lang="el-GR" sz="1800" dirty="0" smtClean="0"/>
              <a:t>τον Πίνακα Δαπανών, τη </a:t>
            </a:r>
            <a:r>
              <a:rPr lang="el-GR" sz="1800" dirty="0"/>
              <a:t>σχετική Λίστα Ελέγχου Επαληθεύσεων και </a:t>
            </a:r>
            <a:r>
              <a:rPr lang="el-GR" sz="1800" dirty="0" smtClean="0"/>
              <a:t>την Έκθεση Επαλήθευσης</a:t>
            </a:r>
            <a:r>
              <a:rPr lang="en-US" sz="1800" dirty="0" smtClean="0"/>
              <a:t>.</a:t>
            </a:r>
            <a:endParaRPr lang="el-GR" sz="1800" dirty="0" smtClean="0"/>
          </a:p>
          <a:p>
            <a:pPr marL="457200" indent="-457200" algn="just">
              <a:lnSpc>
                <a:spcPct val="150000"/>
              </a:lnSpc>
              <a:buFont typeface="Wingdings" panose="05000000000000000000" pitchFamily="2" charset="2"/>
              <a:buChar char="q"/>
            </a:pPr>
            <a:r>
              <a:rPr lang="el-GR" sz="1800" dirty="0"/>
              <a:t>Ο δικαιούχος δύναται να υποβάλλει τις </a:t>
            </a:r>
            <a:r>
              <a:rPr lang="el-GR" sz="1800" u="sng" dirty="0">
                <a:effectLst>
                  <a:outerShdw blurRad="38100" dist="38100" dir="2700000" algn="tl">
                    <a:srgbClr val="000000">
                      <a:alpha val="43137"/>
                    </a:srgbClr>
                  </a:outerShdw>
                </a:effectLst>
              </a:rPr>
              <a:t>ενδεχόμενες αντιρρήσεις</a:t>
            </a:r>
            <a:r>
              <a:rPr lang="el-GR" sz="1800" dirty="0">
                <a:effectLst>
                  <a:outerShdw blurRad="38100" dist="38100" dir="2700000" algn="tl">
                    <a:srgbClr val="000000">
                      <a:alpha val="43137"/>
                    </a:srgbClr>
                  </a:outerShdw>
                </a:effectLst>
              </a:rPr>
              <a:t> </a:t>
            </a:r>
            <a:r>
              <a:rPr lang="el-GR" sz="1800" dirty="0"/>
              <a:t>του στον </a:t>
            </a:r>
            <a:r>
              <a:rPr lang="el-GR" sz="1800" dirty="0" smtClean="0"/>
              <a:t>επαληθευτή/ελεγκτή </a:t>
            </a:r>
            <a:r>
              <a:rPr lang="el-GR" sz="1800" dirty="0"/>
              <a:t>εντός πέντε (5) εργάσιμων ημερών από την ημέρα παραλαβής των προαναφερόμενων </a:t>
            </a:r>
            <a:r>
              <a:rPr lang="el-GR" sz="1800" dirty="0" smtClean="0"/>
              <a:t>εγγράφων</a:t>
            </a:r>
            <a:r>
              <a:rPr lang="en-US" sz="1800" dirty="0" smtClean="0"/>
              <a:t>.</a:t>
            </a:r>
            <a:r>
              <a:rPr lang="el-GR" sz="1800" dirty="0" smtClean="0"/>
              <a:t> </a:t>
            </a: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004095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66387"/>
            <a:ext cx="8077200" cy="864964"/>
          </a:xfrm>
        </p:spPr>
        <p:txBody>
          <a:bodyPr/>
          <a:lstStyle/>
          <a:p>
            <a:r>
              <a:rPr lang="el-GR" altLang="el-GR" sz="2800" b="1" dirty="0" smtClean="0">
                <a:solidFill>
                  <a:srgbClr val="0F4F8F"/>
                </a:solidFill>
                <a:effectLst>
                  <a:outerShdw blurRad="38100" dist="38100" dir="2700000" algn="tl">
                    <a:srgbClr val="000000">
                      <a:alpha val="43137"/>
                    </a:srgbClr>
                  </a:outerShdw>
                </a:effectLst>
              </a:rPr>
              <a:t>ΔΙΑΔΙΚΑΣΙΕΣ ΟΡΙΣΜΟΥ ΕΠΑΛΗΘΕΥΤΗ</a:t>
            </a:r>
            <a:endParaRPr lang="el-GR" sz="28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23</a:t>
            </a:fld>
            <a:endParaRPr lang="en-US" sz="1000" dirty="0">
              <a:solidFill>
                <a:srgbClr val="000000"/>
              </a:solidFill>
            </a:endParaRPr>
          </a:p>
        </p:txBody>
      </p:sp>
      <p:sp>
        <p:nvSpPr>
          <p:cNvPr id="9" name="Ορθογώνιο 8"/>
          <p:cNvSpPr/>
          <p:nvPr/>
        </p:nvSpPr>
        <p:spPr>
          <a:xfrm>
            <a:off x="179513" y="1447800"/>
            <a:ext cx="8425388" cy="5078313"/>
          </a:xfrm>
          <a:prstGeom prst="rect">
            <a:avLst/>
          </a:prstGeom>
        </p:spPr>
        <p:txBody>
          <a:bodyPr wrap="square">
            <a:spAutoFit/>
          </a:bodyPr>
          <a:lstStyle/>
          <a:p>
            <a:pPr marL="457200" indent="-457200" algn="just">
              <a:lnSpc>
                <a:spcPct val="150000"/>
              </a:lnSpc>
              <a:buFont typeface="Wingdings" panose="05000000000000000000" pitchFamily="2" charset="2"/>
              <a:buChar char="q"/>
            </a:pPr>
            <a:r>
              <a:rPr lang="el-GR" sz="1800" dirty="0"/>
              <a:t>Ο </a:t>
            </a:r>
            <a:r>
              <a:rPr lang="el-GR" sz="1800" dirty="0" smtClean="0"/>
              <a:t>επαληθευτής/ελεγκτής</a:t>
            </a:r>
            <a:r>
              <a:rPr lang="el-GR" sz="1800" dirty="0"/>
              <a:t>, εντός προθεσμίας </a:t>
            </a:r>
            <a:r>
              <a:rPr lang="el-GR" sz="1800" u="sng" dirty="0">
                <a:effectLst>
                  <a:outerShdw blurRad="38100" dist="38100" dir="2700000" algn="tl">
                    <a:srgbClr val="000000">
                      <a:alpha val="43137"/>
                    </a:srgbClr>
                  </a:outerShdw>
                </a:effectLst>
              </a:rPr>
              <a:t>πέντε (5) εργάσιμων ημερών </a:t>
            </a:r>
            <a:r>
              <a:rPr lang="el-GR" sz="1800" dirty="0"/>
              <a:t>από την ημέρα παραλαβής των αντιρρήσεων, τις εξετάζει και υποβάλλει στο δικαιούχο, με κοινοποίηση στη Μονάδα Γ’ της ΔΑ, το οριστικό Πιστοποιητικό Επαληθευμένων Δαπανών, </a:t>
            </a:r>
            <a:r>
              <a:rPr lang="el-GR" sz="1800" dirty="0" smtClean="0"/>
              <a:t>τον Πίνακα Δαπανών, τη Λίστα </a:t>
            </a:r>
            <a:r>
              <a:rPr lang="el-GR" sz="1800" dirty="0"/>
              <a:t>Ελέγχου Επαληθεύσεων και </a:t>
            </a:r>
            <a:r>
              <a:rPr lang="el-GR" sz="1800" dirty="0" smtClean="0"/>
              <a:t>την Έκθεση Επαλήθευσης</a:t>
            </a:r>
            <a:r>
              <a:rPr lang="en-US" sz="1800" dirty="0" smtClean="0"/>
              <a:t>.</a:t>
            </a:r>
            <a:endParaRPr lang="el-GR" sz="1800" dirty="0" smtClean="0"/>
          </a:p>
          <a:p>
            <a:pPr marL="457200" indent="-457200" algn="just">
              <a:lnSpc>
                <a:spcPct val="150000"/>
              </a:lnSpc>
              <a:buFont typeface="Wingdings" panose="05000000000000000000" pitchFamily="2" charset="2"/>
              <a:buChar char="q"/>
            </a:pPr>
            <a:r>
              <a:rPr lang="el-GR" sz="1800" dirty="0"/>
              <a:t>Η υποβολή του </a:t>
            </a:r>
            <a:r>
              <a:rPr lang="el-GR" sz="1800" u="sng" dirty="0">
                <a:effectLst>
                  <a:outerShdw blurRad="38100" dist="38100" dir="2700000" algn="tl">
                    <a:srgbClr val="000000">
                      <a:alpha val="43137"/>
                    </a:srgbClr>
                  </a:outerShdw>
                </a:effectLst>
              </a:rPr>
              <a:t>Οριστικού Πιστοποιητικού</a:t>
            </a:r>
            <a:r>
              <a:rPr lang="el-GR" sz="1800" dirty="0"/>
              <a:t> και των σχετικών εγγράφων γίνεται μέσω </a:t>
            </a:r>
            <a:r>
              <a:rPr lang="el-GR" sz="1800" dirty="0" smtClean="0"/>
              <a:t>του ΟΠΣ και της επιλογής </a:t>
            </a:r>
            <a:r>
              <a:rPr lang="en-US" sz="1800" dirty="0" smtClean="0"/>
              <a:t>“</a:t>
            </a:r>
            <a:r>
              <a:rPr lang="el-GR" sz="1800" dirty="0" smtClean="0"/>
              <a:t>επικοινωνία / </a:t>
            </a:r>
            <a:r>
              <a:rPr lang="en-US" sz="1800" dirty="0" smtClean="0"/>
              <a:t>contact”.</a:t>
            </a:r>
            <a:endParaRPr lang="el-GR" sz="1800" dirty="0"/>
          </a:p>
          <a:p>
            <a:pPr marL="457200" indent="-457200" algn="just">
              <a:lnSpc>
                <a:spcPct val="150000"/>
              </a:lnSpc>
              <a:buFont typeface="Wingdings" panose="05000000000000000000" pitchFamily="2" charset="2"/>
              <a:buChar char="q"/>
            </a:pPr>
            <a:r>
              <a:rPr lang="el-GR" sz="1800" dirty="0"/>
              <a:t>Σε περίπτωση που ο επαληθευτής/ελεγκτής ζητήσει </a:t>
            </a:r>
            <a:r>
              <a:rPr lang="el-GR" sz="1800" u="sng" dirty="0">
                <a:effectLst>
                  <a:outerShdw blurRad="38100" dist="38100" dir="2700000" algn="tl">
                    <a:srgbClr val="000000">
                      <a:alpha val="43137"/>
                    </a:srgbClr>
                  </a:outerShdw>
                </a:effectLst>
              </a:rPr>
              <a:t>διευκρινήσεις ή/και συμπληρωματικά στοιχεία από το δικαιούχο</a:t>
            </a:r>
            <a:r>
              <a:rPr lang="el-GR" sz="1800" dirty="0"/>
              <a:t>, οι παραπάνω προθεσμίες εξέτασης </a:t>
            </a:r>
            <a:r>
              <a:rPr lang="el-GR" sz="1800" dirty="0" smtClean="0"/>
              <a:t>των δαπανών προς </a:t>
            </a:r>
            <a:r>
              <a:rPr lang="el-GR" sz="1800" dirty="0"/>
              <a:t>έλεγχο και εξέτασης ενδεχόμενων αντιρρήσεων διακόπτονται μέχρι να αποσταλεί η απάντηση από το δικαιούχο, αλλά όχι για περισσότερο από πέντε (5) εργάσιμες </a:t>
            </a:r>
            <a:r>
              <a:rPr lang="el-GR" sz="1800" dirty="0" smtClean="0"/>
              <a:t>ημέρες</a:t>
            </a:r>
            <a:r>
              <a:rPr lang="en-US" sz="1800" dirty="0" smtClean="0"/>
              <a:t>.</a:t>
            </a: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26514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66387"/>
            <a:ext cx="8077200" cy="864964"/>
          </a:xfrm>
        </p:spPr>
        <p:txBody>
          <a:bodyPr/>
          <a:lstStyle/>
          <a:p>
            <a:r>
              <a:rPr lang="el-GR" altLang="el-GR" sz="2800" b="1" dirty="0" smtClean="0">
                <a:solidFill>
                  <a:srgbClr val="0F4F8F"/>
                </a:solidFill>
                <a:effectLst>
                  <a:outerShdw blurRad="38100" dist="38100" dir="2700000" algn="tl">
                    <a:srgbClr val="000000">
                      <a:alpha val="43137"/>
                    </a:srgbClr>
                  </a:outerShdw>
                </a:effectLst>
              </a:rPr>
              <a:t>ΔΙΑΔΙΚΑΣΙΕΣ ΟΡΙΣΜΟΥ ΕΠΑΛΗΘΕΥΤΗ</a:t>
            </a:r>
            <a:endParaRPr lang="el-GR" sz="28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24</a:t>
            </a:fld>
            <a:endParaRPr lang="en-US" sz="1000" dirty="0">
              <a:solidFill>
                <a:srgbClr val="000000"/>
              </a:solidFill>
            </a:endParaRPr>
          </a:p>
        </p:txBody>
      </p:sp>
      <p:sp>
        <p:nvSpPr>
          <p:cNvPr id="9" name="Ορθογώνιο 8"/>
          <p:cNvSpPr/>
          <p:nvPr/>
        </p:nvSpPr>
        <p:spPr>
          <a:xfrm>
            <a:off x="179513" y="1447800"/>
            <a:ext cx="8425388" cy="2169825"/>
          </a:xfrm>
          <a:prstGeom prst="rect">
            <a:avLst/>
          </a:prstGeom>
        </p:spPr>
        <p:txBody>
          <a:bodyPr wrap="square">
            <a:spAutoFit/>
          </a:bodyPr>
          <a:lstStyle/>
          <a:p>
            <a:pPr marL="457200" indent="-457200" algn="just">
              <a:lnSpc>
                <a:spcPct val="150000"/>
              </a:lnSpc>
              <a:buFont typeface="Wingdings" panose="05000000000000000000" pitchFamily="2" charset="2"/>
              <a:buChar char="q"/>
            </a:pPr>
            <a:r>
              <a:rPr lang="el-GR" sz="1800" dirty="0"/>
              <a:t>Σε περίπτωση που ο </a:t>
            </a:r>
            <a:r>
              <a:rPr lang="el-GR" sz="1800" dirty="0" smtClean="0"/>
              <a:t>επαληθευτής/ελεγκτής </a:t>
            </a:r>
            <a:r>
              <a:rPr lang="el-GR" sz="1800" dirty="0"/>
              <a:t>δεν συμφωνεί, είτε εν μέρει είτε με το σύνολο των αντιρρήσεων του δικαιούχου, η Μονάδα Γ’ δύναται, κατά την κρίση της, να προσθέσει το συγκεκριμένο Πιστοποιητικό </a:t>
            </a:r>
            <a:r>
              <a:rPr lang="el-GR" sz="1800" u="sng" dirty="0">
                <a:effectLst>
                  <a:outerShdw blurRad="38100" dist="38100" dir="2700000" algn="tl">
                    <a:srgbClr val="000000">
                      <a:alpha val="43137"/>
                    </a:srgbClr>
                  </a:outerShdw>
                </a:effectLst>
              </a:rPr>
              <a:t>στο δείγμα των Πιστοποιητικών που θα ελεγχθούν</a:t>
            </a:r>
            <a:r>
              <a:rPr lang="el-GR" sz="1800" dirty="0"/>
              <a:t> επαναληπτικά, στο πλαίσιο της διαδικασίας Εποπτείας του Συστήματος Πρωτοβάθμιου </a:t>
            </a:r>
            <a:r>
              <a:rPr lang="el-GR" sz="1800" dirty="0" smtClean="0"/>
              <a:t>Ελέγχου</a:t>
            </a:r>
            <a:r>
              <a:rPr lang="en-US" sz="1800" dirty="0" smtClean="0"/>
              <a:t>.</a:t>
            </a:r>
            <a:r>
              <a:rPr lang="el-GR" sz="1800" dirty="0" smtClean="0"/>
              <a:t> </a:t>
            </a:r>
            <a:endParaRPr lang="en-US" sz="1800" dirty="0" smtClean="0"/>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902025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66387"/>
            <a:ext cx="8077200" cy="864964"/>
          </a:xfrm>
        </p:spPr>
        <p:txBody>
          <a:bodyPr/>
          <a:lstStyle/>
          <a:p>
            <a:r>
              <a:rPr lang="el-GR" altLang="el-GR" sz="2800" b="1" dirty="0" smtClean="0">
                <a:solidFill>
                  <a:srgbClr val="0F4F8F"/>
                </a:solidFill>
                <a:effectLst>
                  <a:outerShdw blurRad="38100" dist="38100" dir="2700000" algn="tl">
                    <a:srgbClr val="000000">
                      <a:alpha val="43137"/>
                    </a:srgbClr>
                  </a:outerShdw>
                </a:effectLst>
              </a:rPr>
              <a:t>ΔΙΑΔΙΚΑΣΙΕΣ ΑΠΟΚΤΗΣΗΣ ΚΩΔΙΚΟΥ ΠΡΟΣΒΑΣΗΣ ΣΕ ΟΠΣ</a:t>
            </a:r>
            <a:endParaRPr lang="el-GR" sz="28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25</a:t>
            </a:fld>
            <a:endParaRPr lang="en-US" sz="1000"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Ορθογώνιο 12"/>
          <p:cNvSpPr/>
          <p:nvPr/>
        </p:nvSpPr>
        <p:spPr>
          <a:xfrm>
            <a:off x="155540" y="1628800"/>
            <a:ext cx="8736940" cy="5493812"/>
          </a:xfrm>
          <a:prstGeom prst="rect">
            <a:avLst/>
          </a:prstGeom>
        </p:spPr>
        <p:txBody>
          <a:bodyPr wrap="square">
            <a:spAutoFit/>
          </a:bodyPr>
          <a:lstStyle/>
          <a:p>
            <a:pPr marL="457200" indent="-457200" algn="just">
              <a:lnSpc>
                <a:spcPct val="150000"/>
              </a:lnSpc>
              <a:buFont typeface="Wingdings" panose="05000000000000000000" pitchFamily="2" charset="2"/>
              <a:buChar char="q"/>
            </a:pPr>
            <a:r>
              <a:rPr lang="el-GR" sz="1800" dirty="0" smtClean="0"/>
              <a:t>Υποβολή αίτησης για κωδικό πρόσβασης στο ΟΠΣ από τον επαληθευτή</a:t>
            </a:r>
            <a:r>
              <a:rPr lang="el-GR" sz="1800" dirty="0"/>
              <a:t>, </a:t>
            </a:r>
            <a:r>
              <a:rPr lang="el-GR" sz="1800" u="sng" dirty="0">
                <a:hlinkClick r:id="rId4"/>
              </a:rPr>
              <a:t>https://logon.ops.gr/ops_sec/register/eyd</a:t>
            </a:r>
            <a:r>
              <a:rPr lang="el-GR" sz="1800" u="sng" dirty="0" smtClean="0">
                <a:hlinkClick r:id="rId4"/>
              </a:rPr>
              <a:t>/</a:t>
            </a:r>
            <a:endParaRPr lang="el-GR" sz="1800" u="sng" dirty="0" smtClean="0"/>
          </a:p>
          <a:p>
            <a:pPr marL="457200" indent="-457200" algn="just">
              <a:lnSpc>
                <a:spcPct val="150000"/>
              </a:lnSpc>
              <a:buFont typeface="Wingdings" panose="05000000000000000000" pitchFamily="2" charset="2"/>
              <a:buChar char="q"/>
            </a:pPr>
            <a:r>
              <a:rPr lang="el-GR" sz="1800" dirty="0"/>
              <a:t>Αφού συμπληρώσουν τα στοιχεία του χρήστη (τα πεδία με αστερίσκο είναι υποχρεωτικά), θα επιλέξουν το πλαίσιο «εξακριβωτής» και αυτόματα θα επιλεγούν οι αρμοδιότητες </a:t>
            </a:r>
            <a:r>
              <a:rPr lang="el-GR" sz="1800" dirty="0" smtClean="0"/>
              <a:t>τους</a:t>
            </a:r>
          </a:p>
          <a:p>
            <a:pPr marL="457200" indent="-457200" algn="just">
              <a:lnSpc>
                <a:spcPct val="150000"/>
              </a:lnSpc>
              <a:buFont typeface="Wingdings" panose="05000000000000000000" pitchFamily="2" charset="2"/>
              <a:buChar char="q"/>
            </a:pPr>
            <a:r>
              <a:rPr lang="el-GR" sz="1800" dirty="0"/>
              <a:t>Σ</a:t>
            </a:r>
            <a:r>
              <a:rPr lang="el-GR" sz="1800" dirty="0" smtClean="0"/>
              <a:t>την </a:t>
            </a:r>
            <a:r>
              <a:rPr lang="el-GR" sz="1800" dirty="0"/>
              <a:t>ενότητα «Περισσότερα» στο κάτω μέρος της οθόνης θα πρέπει να συμπληρωθούν ΟΠΩΣΔΗΠΟΤΕ τα </a:t>
            </a:r>
            <a:r>
              <a:rPr lang="el-GR" sz="1800" b="1" dirty="0" smtClean="0"/>
              <a:t>MIS, τον εταίρο </a:t>
            </a:r>
            <a:r>
              <a:rPr lang="el-GR" sz="1800" b="1" dirty="0"/>
              <a:t>και </a:t>
            </a:r>
            <a:r>
              <a:rPr lang="el-GR" sz="1800" b="1" dirty="0" smtClean="0"/>
              <a:t>τη χώρα, </a:t>
            </a:r>
            <a:r>
              <a:rPr lang="el-GR" sz="1800" b="1" dirty="0"/>
              <a:t>για τα οποία αιτείται πρόσβαση ο </a:t>
            </a:r>
            <a:r>
              <a:rPr lang="el-GR" sz="1800" b="1" dirty="0" smtClean="0"/>
              <a:t>χρήστης</a:t>
            </a:r>
          </a:p>
          <a:p>
            <a:pPr marL="457200" indent="-457200" algn="just">
              <a:lnSpc>
                <a:spcPct val="150000"/>
              </a:lnSpc>
              <a:buFont typeface="Wingdings" panose="05000000000000000000" pitchFamily="2" charset="2"/>
              <a:buChar char="q"/>
            </a:pPr>
            <a:r>
              <a:rPr lang="el-GR" sz="1800" dirty="0" smtClean="0"/>
              <a:t>Επίσης θα συμπληρώσει </a:t>
            </a:r>
            <a:r>
              <a:rPr lang="el-GR" sz="1800" dirty="0"/>
              <a:t>και το κείμενο επιβεβαίωσης (επαλήθευση λέξης</a:t>
            </a:r>
            <a:r>
              <a:rPr lang="el-GR" sz="1800" dirty="0" smtClean="0"/>
              <a:t>)</a:t>
            </a:r>
          </a:p>
          <a:p>
            <a:pPr marL="457200" indent="-457200" algn="just">
              <a:lnSpc>
                <a:spcPct val="150000"/>
              </a:lnSpc>
              <a:buFont typeface="Wingdings" panose="05000000000000000000" pitchFamily="2" charset="2"/>
              <a:buChar char="q"/>
            </a:pPr>
            <a:r>
              <a:rPr lang="el-GR" sz="1800" dirty="0"/>
              <a:t>Στη συνέχεια θα επιλέξουν </a:t>
            </a:r>
            <a:r>
              <a:rPr lang="el-GR" sz="1800" dirty="0" smtClean="0"/>
              <a:t>«</a:t>
            </a:r>
            <a:r>
              <a:rPr lang="el-GR" sz="1800" dirty="0"/>
              <a:t>Υποβολή» στην πάνω δεξιά </a:t>
            </a:r>
            <a:r>
              <a:rPr lang="el-GR" sz="1800" dirty="0" smtClean="0"/>
              <a:t>γωνία</a:t>
            </a:r>
          </a:p>
          <a:p>
            <a:pPr marL="457200" indent="-457200" algn="just">
              <a:lnSpc>
                <a:spcPct val="150000"/>
              </a:lnSpc>
              <a:buFont typeface="Wingdings" panose="05000000000000000000" pitchFamily="2" charset="2"/>
              <a:buChar char="q"/>
            </a:pPr>
            <a:r>
              <a:rPr lang="el-GR" sz="1800" dirty="0"/>
              <a:t>Μετά την «υποβολή» θα προωθηθεί αυτόματα </a:t>
            </a:r>
            <a:r>
              <a:rPr lang="en-US" sz="1800" dirty="0"/>
              <a:t>e</a:t>
            </a:r>
            <a:r>
              <a:rPr lang="el-GR" sz="1800" dirty="0"/>
              <a:t>-</a:t>
            </a:r>
            <a:r>
              <a:rPr lang="en-US" sz="1800" dirty="0"/>
              <a:t>mail </a:t>
            </a:r>
            <a:r>
              <a:rPr lang="el-GR" sz="1800" dirty="0"/>
              <a:t>στην </a:t>
            </a:r>
            <a:r>
              <a:rPr lang="el-GR" sz="1800" dirty="0" smtClean="0"/>
              <a:t>ΔΑ, </a:t>
            </a:r>
            <a:r>
              <a:rPr lang="el-GR" sz="1800" dirty="0"/>
              <a:t>η οποία και θα αποστείλει με </a:t>
            </a:r>
            <a:r>
              <a:rPr lang="en-US" sz="1800" dirty="0"/>
              <a:t>e</a:t>
            </a:r>
            <a:r>
              <a:rPr lang="el-GR" sz="1800" dirty="0"/>
              <a:t>-</a:t>
            </a:r>
            <a:r>
              <a:rPr lang="en-US" sz="1800" dirty="0"/>
              <a:t>mail</a:t>
            </a:r>
            <a:r>
              <a:rPr lang="el-GR" sz="1800" dirty="0"/>
              <a:t> (σε αυτό που θα δηλώσει ο επαληθευτής) το </a:t>
            </a:r>
            <a:r>
              <a:rPr lang="en-US" sz="1800" dirty="0"/>
              <a:t>username </a:t>
            </a:r>
            <a:r>
              <a:rPr lang="el-GR" sz="1800" dirty="0"/>
              <a:t>και το </a:t>
            </a:r>
            <a:r>
              <a:rPr lang="en-US" sz="1800" dirty="0"/>
              <a:t>password </a:t>
            </a:r>
            <a:r>
              <a:rPr lang="el-GR" sz="1800" dirty="0"/>
              <a:t>του κάθε </a:t>
            </a:r>
            <a:r>
              <a:rPr lang="el-GR" sz="1800" dirty="0" smtClean="0"/>
              <a:t>επαληθευτή</a:t>
            </a:r>
            <a:endParaRPr lang="en-US" sz="1800" dirty="0" smtClean="0"/>
          </a:p>
        </p:txBody>
      </p:sp>
    </p:spTree>
    <p:extLst>
      <p:ext uri="{BB962C8B-B14F-4D97-AF65-F5344CB8AC3E}">
        <p14:creationId xmlns:p14="http://schemas.microsoft.com/office/powerpoint/2010/main" val="3917355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66387"/>
            <a:ext cx="8077200" cy="864964"/>
          </a:xfrm>
        </p:spPr>
        <p:txBody>
          <a:bodyPr/>
          <a:lstStyle/>
          <a:p>
            <a:r>
              <a:rPr lang="el-GR" altLang="el-GR" sz="2800" b="1" dirty="0" smtClean="0">
                <a:solidFill>
                  <a:srgbClr val="0F4F8F"/>
                </a:solidFill>
                <a:effectLst>
                  <a:outerShdw blurRad="38100" dist="38100" dir="2700000" algn="tl">
                    <a:srgbClr val="000000">
                      <a:alpha val="43137"/>
                    </a:srgbClr>
                  </a:outerShdw>
                </a:effectLst>
              </a:rPr>
              <a:t>ΔΙΑΔΙΚΑΣΙΕΣ ΑΠΟΚΤΗΣΗΣ ΚΩΔΙΚΟΥ ΠΡΟΣΒΑΣΗΣ ΣΕ ΟΠΣ</a:t>
            </a:r>
            <a:endParaRPr lang="el-GR" sz="28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26</a:t>
            </a:fld>
            <a:endParaRPr lang="en-US" sz="1000"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6" name="Εικόνα 1" descr="image0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 y="1628800"/>
            <a:ext cx="9029700" cy="52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Έλλειψη 1"/>
          <p:cNvSpPr/>
          <p:nvPr/>
        </p:nvSpPr>
        <p:spPr bwMode="auto">
          <a:xfrm>
            <a:off x="381000" y="2636912"/>
            <a:ext cx="7071320" cy="1944216"/>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Arial" charset="0"/>
              <a:ea typeface="ＭＳ Ｐゴシック" pitchFamily="-28" charset="-128"/>
            </a:endParaRPr>
          </a:p>
        </p:txBody>
      </p:sp>
      <p:sp>
        <p:nvSpPr>
          <p:cNvPr id="4" name="Έλλειψη 3"/>
          <p:cNvSpPr/>
          <p:nvPr/>
        </p:nvSpPr>
        <p:spPr bwMode="auto">
          <a:xfrm>
            <a:off x="4533900" y="3933056"/>
            <a:ext cx="758180" cy="360040"/>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Arial" charset="0"/>
              <a:ea typeface="ＭＳ Ｐゴシック" pitchFamily="-28" charset="-128"/>
            </a:endParaRPr>
          </a:p>
        </p:txBody>
      </p:sp>
      <p:sp>
        <p:nvSpPr>
          <p:cNvPr id="15" name="Έλλειψη 14"/>
          <p:cNvSpPr/>
          <p:nvPr/>
        </p:nvSpPr>
        <p:spPr bwMode="auto">
          <a:xfrm>
            <a:off x="7740352" y="2708920"/>
            <a:ext cx="758180" cy="360040"/>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Arial" charset="0"/>
              <a:ea typeface="ＭＳ Ｐゴシック" pitchFamily="-28" charset="-128"/>
            </a:endParaRPr>
          </a:p>
        </p:txBody>
      </p:sp>
    </p:spTree>
    <p:extLst>
      <p:ext uri="{BB962C8B-B14F-4D97-AF65-F5344CB8AC3E}">
        <p14:creationId xmlns:p14="http://schemas.microsoft.com/office/powerpoint/2010/main" val="3278523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a:xfrm>
            <a:off x="381000" y="766387"/>
            <a:ext cx="8077200" cy="864964"/>
          </a:xfrm>
        </p:spPr>
        <p:txBody>
          <a:bodyPr/>
          <a:lstStyle/>
          <a:p>
            <a:r>
              <a:rPr lang="el-GR" altLang="el-GR" sz="2800" b="1" dirty="0" smtClean="0">
                <a:solidFill>
                  <a:srgbClr val="0F4F8F"/>
                </a:solidFill>
                <a:effectLst>
                  <a:outerShdw blurRad="38100" dist="38100" dir="2700000" algn="tl">
                    <a:srgbClr val="000000">
                      <a:alpha val="43137"/>
                    </a:srgbClr>
                  </a:outerShdw>
                </a:effectLst>
              </a:rPr>
              <a:t>ΔΙΑΔΙΚΑΣΙΕΣ ΑΠΟΚΤΗΣΗΣ ΚΩΔΙΚΟΥ ΠΡΟΣΒΑΣΗΣ ΣΕ ΟΠΣ</a:t>
            </a:r>
            <a:endParaRPr lang="el-GR" sz="2800"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27</a:t>
            </a:fld>
            <a:endParaRPr lang="en-US" sz="1000" dirty="0">
              <a:solidFill>
                <a:srgbClr val="000000"/>
              </a:solidFill>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11" y="1674568"/>
            <a:ext cx="9096793" cy="5183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Έλλειψη 5"/>
          <p:cNvSpPr/>
          <p:nvPr/>
        </p:nvSpPr>
        <p:spPr bwMode="auto">
          <a:xfrm>
            <a:off x="381000" y="4941168"/>
            <a:ext cx="8583488" cy="936104"/>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Arial" charset="0"/>
              <a:ea typeface="ＭＳ Ｐゴシック" pitchFamily="-28" charset="-128"/>
            </a:endParaRPr>
          </a:p>
        </p:txBody>
      </p:sp>
      <p:sp>
        <p:nvSpPr>
          <p:cNvPr id="7" name="Έλλειψη 6"/>
          <p:cNvSpPr/>
          <p:nvPr/>
        </p:nvSpPr>
        <p:spPr bwMode="auto">
          <a:xfrm>
            <a:off x="381000" y="5733256"/>
            <a:ext cx="5343128" cy="792088"/>
          </a:xfrm>
          <a:prstGeom prst="ellipse">
            <a:avLst/>
          </a:prstGeom>
          <a:noFill/>
          <a:ln w="222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smtClean="0">
              <a:ln>
                <a:noFill/>
              </a:ln>
              <a:solidFill>
                <a:schemeClr val="tx1"/>
              </a:solidFill>
              <a:effectLst/>
              <a:latin typeface="Arial" charset="0"/>
              <a:ea typeface="ＭＳ Ｐゴシック" pitchFamily="-28" charset="-128"/>
            </a:endParaRPr>
          </a:p>
        </p:txBody>
      </p:sp>
    </p:spTree>
    <p:extLst>
      <p:ext uri="{BB962C8B-B14F-4D97-AF65-F5344CB8AC3E}">
        <p14:creationId xmlns:p14="http://schemas.microsoft.com/office/powerpoint/2010/main" val="4749758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sz="3200" b="1" dirty="0" smtClean="0">
                <a:solidFill>
                  <a:srgbClr val="0F4F8F"/>
                </a:solidFill>
              </a:rPr>
              <a:t>Καθορισμός κόστους επαληθεύσεων δαπανών</a:t>
            </a:r>
            <a:endParaRPr lang="el-GR" sz="3200" b="1" dirty="0">
              <a:solidFill>
                <a:srgbClr val="0F4F8F"/>
              </a:solidFill>
            </a:endParaRPr>
          </a:p>
        </p:txBody>
      </p:sp>
      <p:sp>
        <p:nvSpPr>
          <p:cNvPr id="3" name="Θέση αριθμού διαφάνειας 2"/>
          <p:cNvSpPr>
            <a:spLocks noGrp="1"/>
          </p:cNvSpPr>
          <p:nvPr>
            <p:ph type="sldNum" sz="quarter" idx="12"/>
          </p:nvPr>
        </p:nvSpPr>
        <p:spPr/>
        <p:txBody>
          <a:bodyPr/>
          <a:lstStyle/>
          <a:p>
            <a:fld id="{BC50D9AE-3C6A-45A0-9D3F-183973183ACE}" type="slidenum">
              <a:rPr lang="en-US" smtClean="0"/>
              <a:pPr/>
              <a:t>28</a:t>
            </a:fld>
            <a:endParaRPr lang="en-US" dirty="0"/>
          </a:p>
        </p:txBody>
      </p:sp>
      <p:sp>
        <p:nvSpPr>
          <p:cNvPr id="9" name="Ορθογώνιο 8"/>
          <p:cNvSpPr/>
          <p:nvPr/>
        </p:nvSpPr>
        <p:spPr>
          <a:xfrm>
            <a:off x="381000" y="1700808"/>
            <a:ext cx="8596912" cy="6324808"/>
          </a:xfrm>
          <a:prstGeom prst="rect">
            <a:avLst/>
          </a:prstGeom>
        </p:spPr>
        <p:txBody>
          <a:bodyPr wrap="square">
            <a:spAutoFit/>
          </a:bodyPr>
          <a:lstStyle/>
          <a:p>
            <a:pPr>
              <a:lnSpc>
                <a:spcPct val="150000"/>
              </a:lnSpc>
            </a:pPr>
            <a:r>
              <a:rPr lang="el-GR" sz="1800" dirty="0" smtClean="0">
                <a:latin typeface="+mn-lt"/>
                <a:ea typeface="Tahoma" panose="020B0604030504040204" pitchFamily="34" charset="0"/>
                <a:cs typeface="Tahoma" panose="020B0604030504040204" pitchFamily="34" charset="0"/>
              </a:rPr>
              <a:t>Έως </a:t>
            </a:r>
            <a:r>
              <a:rPr lang="el-GR" sz="1800" dirty="0">
                <a:latin typeface="+mn-lt"/>
                <a:ea typeface="Tahoma" panose="020B0604030504040204" pitchFamily="34" charset="0"/>
                <a:cs typeface="Tahoma" panose="020B0604030504040204" pitchFamily="34" charset="0"/>
              </a:rPr>
              <a:t>το 3% του </a:t>
            </a:r>
            <a:r>
              <a:rPr lang="el-GR" sz="1800" dirty="0" smtClean="0">
                <a:latin typeface="+mn-lt"/>
                <a:ea typeface="Tahoma" panose="020B0604030504040204" pitchFamily="34" charset="0"/>
                <a:cs typeface="Tahoma" panose="020B0604030504040204" pitchFamily="34" charset="0"/>
              </a:rPr>
              <a:t>συνολικού προϋπολογισμού του δικαιούχου </a:t>
            </a:r>
            <a:r>
              <a:rPr lang="el-GR" sz="1800" dirty="0">
                <a:latin typeface="+mn-lt"/>
                <a:ea typeface="Tahoma" panose="020B0604030504040204" pitchFamily="34" charset="0"/>
                <a:cs typeface="Tahoma" panose="020B0604030504040204" pitchFamily="34" charset="0"/>
              </a:rPr>
              <a:t>του </a:t>
            </a:r>
            <a:r>
              <a:rPr lang="el-GR" sz="1800" dirty="0" smtClean="0">
                <a:latin typeface="+mn-lt"/>
                <a:ea typeface="Tahoma" panose="020B0604030504040204" pitchFamily="34" charset="0"/>
                <a:cs typeface="Tahoma" panose="020B0604030504040204" pitchFamily="34" charset="0"/>
              </a:rPr>
              <a:t>έργου</a:t>
            </a:r>
          </a:p>
          <a:p>
            <a:pPr marL="342900" indent="-342900">
              <a:lnSpc>
                <a:spcPct val="150000"/>
              </a:lnSpc>
              <a:buFont typeface="Wingdings" panose="05000000000000000000" pitchFamily="2" charset="2"/>
              <a:buChar char="Ø"/>
            </a:pPr>
            <a:r>
              <a:rPr lang="el-GR" sz="1800" b="1" dirty="0" smtClean="0">
                <a:latin typeface="+mn-lt"/>
              </a:rPr>
              <a:t>Διοικητικές επαληθεύσεις</a:t>
            </a:r>
          </a:p>
          <a:p>
            <a:pPr marL="800100" lvl="1" indent="-342900" algn="just">
              <a:lnSpc>
                <a:spcPct val="150000"/>
              </a:lnSpc>
              <a:buFont typeface="Courier New" panose="02070309020205020404" pitchFamily="49" charset="0"/>
              <a:buChar char="o"/>
            </a:pPr>
            <a:r>
              <a:rPr lang="el-GR" sz="1800" dirty="0">
                <a:latin typeface="+mn-lt"/>
              </a:rPr>
              <a:t>Για υποβληθέν αίτημα δαπάνης προς επαλήθευση ποσού </a:t>
            </a:r>
            <a:r>
              <a:rPr lang="el-GR" sz="1800" b="1" dirty="0">
                <a:latin typeface="+mn-lt"/>
              </a:rPr>
              <a:t>έως 10.000 ευρώ</a:t>
            </a:r>
            <a:r>
              <a:rPr lang="el-GR" sz="1800" dirty="0">
                <a:latin typeface="+mn-lt"/>
              </a:rPr>
              <a:t>, </a:t>
            </a:r>
            <a:r>
              <a:rPr lang="el-GR" sz="1800" dirty="0" smtClean="0">
                <a:latin typeface="+mn-lt"/>
              </a:rPr>
              <a:t>η αμοιβή </a:t>
            </a:r>
            <a:r>
              <a:rPr lang="el-GR" sz="1800" dirty="0">
                <a:latin typeface="+mn-lt"/>
              </a:rPr>
              <a:t>του επαληθευτή καθορίζεται στο </a:t>
            </a:r>
            <a:r>
              <a:rPr lang="el-GR" sz="1800" b="1" dirty="0">
                <a:latin typeface="+mn-lt"/>
              </a:rPr>
              <a:t>3%</a:t>
            </a:r>
            <a:r>
              <a:rPr lang="el-GR" sz="1800" dirty="0">
                <a:latin typeface="+mn-lt"/>
              </a:rPr>
              <a:t> του αιτούμενου ποσού </a:t>
            </a:r>
            <a:r>
              <a:rPr lang="el-GR" sz="1800" dirty="0" smtClean="0">
                <a:latin typeface="+mn-lt"/>
              </a:rPr>
              <a:t>προς επαλήθευση </a:t>
            </a:r>
            <a:r>
              <a:rPr lang="el-GR" sz="1800" dirty="0">
                <a:latin typeface="+mn-lt"/>
              </a:rPr>
              <a:t>και</a:t>
            </a:r>
            <a:r>
              <a:rPr lang="el-GR" sz="1800" b="1" dirty="0">
                <a:latin typeface="+mn-lt"/>
              </a:rPr>
              <a:t> κατ' ελάχιστον στα 100 ευρώ πλέον ΦΠΑ</a:t>
            </a:r>
            <a:r>
              <a:rPr lang="el-GR" sz="1800" dirty="0">
                <a:latin typeface="+mn-lt"/>
              </a:rPr>
              <a:t>, στην περίπτωση, </a:t>
            </a:r>
            <a:r>
              <a:rPr lang="el-GR" sz="1800" dirty="0" smtClean="0">
                <a:latin typeface="+mn-lt"/>
              </a:rPr>
              <a:t>που απαιτείται</a:t>
            </a:r>
          </a:p>
          <a:p>
            <a:pPr marL="800100" lvl="1" indent="-342900" algn="just">
              <a:lnSpc>
                <a:spcPct val="150000"/>
              </a:lnSpc>
              <a:buFont typeface="Courier New" panose="02070309020205020404" pitchFamily="49" charset="0"/>
              <a:buChar char="o"/>
            </a:pPr>
            <a:r>
              <a:rPr lang="el-GR" sz="1800" dirty="0">
                <a:latin typeface="+mn-lt"/>
              </a:rPr>
              <a:t>Για υποβληθέν αίτημα δαπάνης προς επαλήθευση ποσού από </a:t>
            </a:r>
            <a:r>
              <a:rPr lang="el-GR" sz="1800" b="1" dirty="0">
                <a:latin typeface="+mn-lt"/>
              </a:rPr>
              <a:t>10.001 ευρώ </a:t>
            </a:r>
            <a:r>
              <a:rPr lang="el-GR" sz="1800" b="1" dirty="0" smtClean="0">
                <a:latin typeface="+mn-lt"/>
              </a:rPr>
              <a:t>έως 300.000 </a:t>
            </a:r>
            <a:r>
              <a:rPr lang="el-GR" sz="1800" dirty="0">
                <a:latin typeface="+mn-lt"/>
              </a:rPr>
              <a:t>ευρώ, η αμοιβή του επαληθευτή καθορίζεται στα </a:t>
            </a:r>
            <a:r>
              <a:rPr lang="el-GR" sz="1800" b="1" dirty="0">
                <a:latin typeface="+mn-lt"/>
              </a:rPr>
              <a:t>300 ευρώ πλέον </a:t>
            </a:r>
            <a:r>
              <a:rPr lang="el-GR" sz="1800" b="1" dirty="0" smtClean="0">
                <a:latin typeface="+mn-lt"/>
              </a:rPr>
              <a:t>ΦΠΑ</a:t>
            </a:r>
            <a:r>
              <a:rPr lang="el-GR" sz="1800" dirty="0" smtClean="0">
                <a:latin typeface="+mn-lt"/>
              </a:rPr>
              <a:t>, στην </a:t>
            </a:r>
            <a:r>
              <a:rPr lang="el-GR" sz="1800" dirty="0">
                <a:latin typeface="+mn-lt"/>
              </a:rPr>
              <a:t>περίπτωση, που </a:t>
            </a:r>
            <a:r>
              <a:rPr lang="el-GR" sz="1800" dirty="0" smtClean="0">
                <a:latin typeface="+mn-lt"/>
              </a:rPr>
              <a:t>απαιτείται</a:t>
            </a:r>
          </a:p>
          <a:p>
            <a:pPr marL="800100" lvl="1" indent="-342900" algn="just">
              <a:lnSpc>
                <a:spcPct val="150000"/>
              </a:lnSpc>
              <a:buFont typeface="Courier New" panose="02070309020205020404" pitchFamily="49" charset="0"/>
              <a:buChar char="o"/>
            </a:pPr>
            <a:r>
              <a:rPr lang="el-GR" sz="1800" dirty="0">
                <a:latin typeface="+mn-lt"/>
              </a:rPr>
              <a:t>Για υποβληθέν αίτημα δαπάνης προς επαλήθευση ποσού </a:t>
            </a:r>
            <a:r>
              <a:rPr lang="el-GR" sz="1800" b="1" dirty="0">
                <a:latin typeface="+mn-lt"/>
              </a:rPr>
              <a:t>άνω των </a:t>
            </a:r>
            <a:r>
              <a:rPr lang="el-GR" sz="1800" b="1" dirty="0" smtClean="0">
                <a:latin typeface="+mn-lt"/>
              </a:rPr>
              <a:t>300.001</a:t>
            </a:r>
            <a:r>
              <a:rPr lang="el-GR" sz="1800" dirty="0" smtClean="0">
                <a:latin typeface="+mn-lt"/>
              </a:rPr>
              <a:t> ευρώ</a:t>
            </a:r>
            <a:r>
              <a:rPr lang="el-GR" sz="1800" dirty="0">
                <a:latin typeface="+mn-lt"/>
              </a:rPr>
              <a:t>, η αμοιβή του επαληθευτή καθορίζεται στα </a:t>
            </a:r>
            <a:r>
              <a:rPr lang="el-GR" sz="1800" b="1" dirty="0">
                <a:latin typeface="+mn-lt"/>
              </a:rPr>
              <a:t>500 ευρώ πλέον ΦΠΑ</a:t>
            </a:r>
            <a:r>
              <a:rPr lang="el-GR" sz="1800" dirty="0">
                <a:latin typeface="+mn-lt"/>
              </a:rPr>
              <a:t>, </a:t>
            </a:r>
            <a:r>
              <a:rPr lang="el-GR" sz="1800" dirty="0" smtClean="0">
                <a:latin typeface="+mn-lt"/>
              </a:rPr>
              <a:t>στην περίπτωση</a:t>
            </a:r>
            <a:r>
              <a:rPr lang="el-GR" sz="1800" dirty="0">
                <a:latin typeface="+mn-lt"/>
              </a:rPr>
              <a:t>, που απαιτείται</a:t>
            </a:r>
          </a:p>
          <a:p>
            <a:pPr marL="800100" lvl="1" indent="-342900">
              <a:lnSpc>
                <a:spcPct val="150000"/>
              </a:lnSpc>
              <a:buFont typeface="Wingdings" panose="05000000000000000000" pitchFamily="2" charset="2"/>
              <a:buChar char="Ø"/>
            </a:pPr>
            <a:endParaRPr lang="el-GR" sz="1800" dirty="0" smtClean="0">
              <a:latin typeface="+mn-lt"/>
              <a:ea typeface="Tahoma" panose="020B0604030504040204" pitchFamily="34" charset="0"/>
              <a:cs typeface="Tahoma" panose="020B0604030504040204" pitchFamily="34" charset="0"/>
            </a:endParaRPr>
          </a:p>
          <a:p>
            <a:pPr marL="342900" indent="-342900">
              <a:lnSpc>
                <a:spcPct val="150000"/>
              </a:lnSpc>
              <a:buFont typeface="Wingdings" panose="05000000000000000000" pitchFamily="2" charset="2"/>
              <a:buChar char="Ø"/>
            </a:pPr>
            <a:endParaRPr lang="en-US" sz="1800" dirty="0" smtClean="0">
              <a:latin typeface="+mn-lt"/>
              <a:ea typeface="Tahoma" panose="020B0604030504040204" pitchFamily="34" charset="0"/>
              <a:cs typeface="Tahoma" panose="020B0604030504040204" pitchFamily="34" charset="0"/>
            </a:endParaRPr>
          </a:p>
          <a:p>
            <a:pPr>
              <a:lnSpc>
                <a:spcPct val="150000"/>
              </a:lnSpc>
            </a:pPr>
            <a:endParaRPr lang="en-US" sz="1800" dirty="0" smtClean="0">
              <a:latin typeface="+mn-lt"/>
              <a:ea typeface="Tahoma" panose="020B0604030504040204" pitchFamily="34" charset="0"/>
              <a:cs typeface="Tahoma" panose="020B0604030504040204" pitchFamily="34" charset="0"/>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54457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sz="3200" b="1" dirty="0" smtClean="0">
                <a:solidFill>
                  <a:srgbClr val="0F4F8F"/>
                </a:solidFill>
              </a:rPr>
              <a:t>Καθορισμός κόστους επαληθεύσεων δαπανών</a:t>
            </a:r>
            <a:endParaRPr lang="el-GR" sz="3200" b="1" dirty="0">
              <a:solidFill>
                <a:srgbClr val="0F4F8F"/>
              </a:solidFill>
            </a:endParaRPr>
          </a:p>
        </p:txBody>
      </p:sp>
      <p:sp>
        <p:nvSpPr>
          <p:cNvPr id="3" name="Θέση αριθμού διαφάνειας 2"/>
          <p:cNvSpPr>
            <a:spLocks noGrp="1"/>
          </p:cNvSpPr>
          <p:nvPr>
            <p:ph type="sldNum" sz="quarter" idx="12"/>
          </p:nvPr>
        </p:nvSpPr>
        <p:spPr/>
        <p:txBody>
          <a:bodyPr/>
          <a:lstStyle/>
          <a:p>
            <a:fld id="{BC50D9AE-3C6A-45A0-9D3F-183973183ACE}" type="slidenum">
              <a:rPr lang="en-US" smtClean="0"/>
              <a:pPr/>
              <a:t>29</a:t>
            </a:fld>
            <a:endParaRPr lang="en-US" dirty="0"/>
          </a:p>
        </p:txBody>
      </p:sp>
      <p:sp>
        <p:nvSpPr>
          <p:cNvPr id="9" name="Ορθογώνιο 8"/>
          <p:cNvSpPr/>
          <p:nvPr/>
        </p:nvSpPr>
        <p:spPr>
          <a:xfrm>
            <a:off x="381000" y="1700808"/>
            <a:ext cx="8596912" cy="5355312"/>
          </a:xfrm>
          <a:prstGeom prst="rect">
            <a:avLst/>
          </a:prstGeom>
        </p:spPr>
        <p:txBody>
          <a:bodyPr wrap="square">
            <a:spAutoFit/>
          </a:bodyPr>
          <a:lstStyle/>
          <a:p>
            <a:pPr marL="342900" indent="-342900">
              <a:buFont typeface="Wingdings" panose="05000000000000000000" pitchFamily="2" charset="2"/>
              <a:buChar char="Ø"/>
            </a:pPr>
            <a:r>
              <a:rPr lang="el-GR" sz="1800" b="1" dirty="0" smtClean="0">
                <a:latin typeface="+mn-lt"/>
              </a:rPr>
              <a:t>Επιτόπιες επαληθεύσεις</a:t>
            </a:r>
          </a:p>
          <a:p>
            <a:pPr marL="800100" lvl="1" indent="-342900">
              <a:buFont typeface="Courier New" panose="02070309020205020404" pitchFamily="49" charset="0"/>
              <a:buChar char="o"/>
            </a:pPr>
            <a:r>
              <a:rPr lang="el-GR" sz="1800" dirty="0">
                <a:latin typeface="+mn-lt"/>
              </a:rPr>
              <a:t>Η </a:t>
            </a:r>
            <a:r>
              <a:rPr lang="el-GR" sz="1800" dirty="0" smtClean="0">
                <a:latin typeface="+mn-lt"/>
              </a:rPr>
              <a:t>Ημερήσια Αμοιβή </a:t>
            </a:r>
            <a:r>
              <a:rPr lang="el-GR" sz="1800" dirty="0">
                <a:latin typeface="+mn-lt"/>
              </a:rPr>
              <a:t>του Επαληθευτή ορίζεται στα </a:t>
            </a:r>
            <a:r>
              <a:rPr lang="el-GR" sz="1800" b="1" dirty="0">
                <a:latin typeface="+mn-lt"/>
              </a:rPr>
              <a:t>120 ευρώ πλέον ΦΠΑ</a:t>
            </a:r>
            <a:r>
              <a:rPr lang="el-GR" sz="1800" dirty="0">
                <a:latin typeface="+mn-lt"/>
              </a:rPr>
              <a:t>, στην περίπτωση </a:t>
            </a:r>
            <a:r>
              <a:rPr lang="el-GR" sz="1800" dirty="0" smtClean="0">
                <a:latin typeface="+mn-lt"/>
              </a:rPr>
              <a:t>που απαιτείται</a:t>
            </a:r>
          </a:p>
          <a:p>
            <a:pPr marL="800100" lvl="1" indent="-342900">
              <a:buFont typeface="Courier New" panose="02070309020205020404" pitchFamily="49" charset="0"/>
              <a:buChar char="o"/>
            </a:pPr>
            <a:r>
              <a:rPr lang="el-GR" sz="1800" dirty="0">
                <a:latin typeface="+mn-lt"/>
                <a:ea typeface="Tahoma" panose="020B0604030504040204" pitchFamily="34" charset="0"/>
                <a:cs typeface="Tahoma" panose="020B0604030504040204" pitchFamily="34" charset="0"/>
              </a:rPr>
              <a:t>Η διάρκεια της επιτόπιας επαλήθευσης δεν δύναται να υπερβαίνει τις </a:t>
            </a:r>
            <a:r>
              <a:rPr lang="el-GR" sz="1800" b="1" dirty="0" smtClean="0">
                <a:latin typeface="+mn-lt"/>
                <a:ea typeface="Tahoma" panose="020B0604030504040204" pitchFamily="34" charset="0"/>
                <a:cs typeface="Tahoma" panose="020B0604030504040204" pitchFamily="34" charset="0"/>
              </a:rPr>
              <a:t>2 ημέρες</a:t>
            </a:r>
            <a:r>
              <a:rPr lang="el-GR" sz="1800" dirty="0">
                <a:latin typeface="+mn-lt"/>
                <a:ea typeface="Tahoma" panose="020B0604030504040204" pitchFamily="34" charset="0"/>
                <a:cs typeface="Tahoma" panose="020B0604030504040204" pitchFamily="34" charset="0"/>
              </a:rPr>
              <a:t>, εξαιρουμένων των ημερών μετάβασης και </a:t>
            </a:r>
            <a:r>
              <a:rPr lang="el-GR" sz="1800" dirty="0" smtClean="0">
                <a:latin typeface="+mn-lt"/>
                <a:ea typeface="Tahoma" panose="020B0604030504040204" pitchFamily="34" charset="0"/>
                <a:cs typeface="Tahoma" panose="020B0604030504040204" pitchFamily="34" charset="0"/>
              </a:rPr>
              <a:t>επιστροφής</a:t>
            </a:r>
          </a:p>
          <a:p>
            <a:pPr marL="800100" lvl="1" indent="-342900">
              <a:buFont typeface="Courier New" panose="02070309020205020404" pitchFamily="49" charset="0"/>
              <a:buChar char="o"/>
            </a:pPr>
            <a:r>
              <a:rPr lang="el-GR" sz="1800" dirty="0">
                <a:latin typeface="+mn-lt"/>
                <a:ea typeface="Tahoma" panose="020B0604030504040204" pitchFamily="34" charset="0"/>
                <a:cs typeface="Tahoma" panose="020B0604030504040204" pitchFamily="34" charset="0"/>
              </a:rPr>
              <a:t>Για τις </a:t>
            </a:r>
            <a:r>
              <a:rPr lang="el-GR" sz="1800" dirty="0" smtClean="0">
                <a:latin typeface="+mn-lt"/>
                <a:ea typeface="Tahoma" panose="020B0604030504040204" pitchFamily="34" charset="0"/>
                <a:cs typeface="Tahoma" panose="020B0604030504040204" pitchFamily="34" charset="0"/>
              </a:rPr>
              <a:t>ημέρες μετάβασης </a:t>
            </a:r>
            <a:r>
              <a:rPr lang="el-GR" sz="1800" dirty="0">
                <a:latin typeface="+mn-lt"/>
                <a:ea typeface="Tahoma" panose="020B0604030504040204" pitchFamily="34" charset="0"/>
                <a:cs typeface="Tahoma" panose="020B0604030504040204" pitchFamily="34" charset="0"/>
              </a:rPr>
              <a:t>και επιστροφής, το ποσό της ημερήσιας αμοιβής ισχύει μειωμένο </a:t>
            </a:r>
            <a:r>
              <a:rPr lang="el-GR" sz="1800" dirty="0" smtClean="0">
                <a:latin typeface="+mn-lt"/>
                <a:ea typeface="Tahoma" panose="020B0604030504040204" pitchFamily="34" charset="0"/>
                <a:cs typeface="Tahoma" panose="020B0604030504040204" pitchFamily="34" charset="0"/>
              </a:rPr>
              <a:t>κατά το ήμισυ</a:t>
            </a:r>
          </a:p>
          <a:p>
            <a:pPr marL="800100" lvl="1" indent="-342900">
              <a:buFont typeface="Courier New" panose="02070309020205020404" pitchFamily="49" charset="0"/>
              <a:buChar char="o"/>
            </a:pPr>
            <a:r>
              <a:rPr lang="el-GR" sz="1800" dirty="0">
                <a:latin typeface="+mn-lt"/>
                <a:ea typeface="Tahoma" panose="020B0604030504040204" pitchFamily="34" charset="0"/>
                <a:cs typeface="Tahoma" panose="020B0604030504040204" pitchFamily="34" charset="0"/>
              </a:rPr>
              <a:t>Τα έξοδα κίνησης και τα έξοδα διανυκτέρευσης (ταξιδίου και διαμονής) στο </a:t>
            </a:r>
            <a:r>
              <a:rPr lang="el-GR" sz="1800" dirty="0" smtClean="0">
                <a:latin typeface="+mn-lt"/>
                <a:ea typeface="Tahoma" panose="020B0604030504040204" pitchFamily="34" charset="0"/>
                <a:cs typeface="Tahoma" panose="020B0604030504040204" pitchFamily="34" charset="0"/>
              </a:rPr>
              <a:t>πλαίσιο των </a:t>
            </a:r>
            <a:r>
              <a:rPr lang="el-GR" sz="1800" dirty="0">
                <a:latin typeface="+mn-lt"/>
                <a:ea typeface="Tahoma" panose="020B0604030504040204" pitchFamily="34" charset="0"/>
                <a:cs typeface="Tahoma" panose="020B0604030504040204" pitchFamily="34" charset="0"/>
              </a:rPr>
              <a:t>επιτόπιων επαληθεύσεων είναι επιλέξιμα, σύμφωνα με το άρθρο 5 </a:t>
            </a:r>
            <a:r>
              <a:rPr lang="el-GR" sz="1800" dirty="0" smtClean="0">
                <a:latin typeface="+mn-lt"/>
                <a:ea typeface="Tahoma" panose="020B0604030504040204" pitchFamily="34" charset="0"/>
                <a:cs typeface="Tahoma" panose="020B0604030504040204" pitchFamily="34" charset="0"/>
              </a:rPr>
              <a:t>του Κανονισμού </a:t>
            </a:r>
            <a:r>
              <a:rPr lang="el-GR" sz="1800" dirty="0">
                <a:latin typeface="+mn-lt"/>
                <a:ea typeface="Tahoma" panose="020B0604030504040204" pitchFamily="34" charset="0"/>
                <a:cs typeface="Tahoma" panose="020B0604030504040204" pitchFamily="34" charset="0"/>
              </a:rPr>
              <a:t>481/2014, και καταβάλλονται στον επαληθευτή επιπλέον </a:t>
            </a:r>
            <a:r>
              <a:rPr lang="el-GR" sz="1800" dirty="0" smtClean="0">
                <a:latin typeface="+mn-lt"/>
                <a:ea typeface="Tahoma" panose="020B0604030504040204" pitchFamily="34" charset="0"/>
                <a:cs typeface="Tahoma" panose="020B0604030504040204" pitchFamily="34" charset="0"/>
              </a:rPr>
              <a:t>της καθοριζόμενης αμοιβής </a:t>
            </a:r>
            <a:r>
              <a:rPr lang="el-GR" sz="1800" dirty="0">
                <a:latin typeface="+mn-lt"/>
                <a:ea typeface="Tahoma" panose="020B0604030504040204" pitchFamily="34" charset="0"/>
                <a:cs typeface="Tahoma" panose="020B0604030504040204" pitchFamily="34" charset="0"/>
              </a:rPr>
              <a:t>του και σύμφωνα με τα οριζόμενα </a:t>
            </a:r>
            <a:r>
              <a:rPr lang="el-GR" sz="1800" dirty="0" smtClean="0">
                <a:latin typeface="+mn-lt"/>
                <a:ea typeface="Tahoma" panose="020B0604030504040204" pitchFamily="34" charset="0"/>
                <a:cs typeface="Tahoma" panose="020B0604030504040204" pitchFamily="34" charset="0"/>
              </a:rPr>
              <a:t>στο Ν</a:t>
            </a:r>
            <a:r>
              <a:rPr lang="el-GR" sz="1800" dirty="0">
                <a:latin typeface="+mn-lt"/>
                <a:ea typeface="Tahoma" panose="020B0604030504040204" pitchFamily="34" charset="0"/>
                <a:cs typeface="Tahoma" panose="020B0604030504040204" pitchFamily="34" charset="0"/>
              </a:rPr>
              <a:t>. </a:t>
            </a:r>
            <a:r>
              <a:rPr lang="el-GR" sz="1800" dirty="0" smtClean="0">
                <a:latin typeface="+mn-lt"/>
                <a:ea typeface="Tahoma" panose="020B0604030504040204" pitchFamily="34" charset="0"/>
                <a:cs typeface="Tahoma" panose="020B0604030504040204" pitchFamily="34" charset="0"/>
              </a:rPr>
              <a:t>4336/2015</a:t>
            </a:r>
          </a:p>
          <a:p>
            <a:pPr marL="800100" lvl="1" indent="-342900">
              <a:buFont typeface="Courier New" panose="02070309020205020404" pitchFamily="49" charset="0"/>
              <a:buChar char="o"/>
            </a:pPr>
            <a:endParaRPr lang="el-GR" sz="1800" dirty="0">
              <a:latin typeface="+mn-lt"/>
              <a:ea typeface="Tahoma" panose="020B0604030504040204" pitchFamily="34" charset="0"/>
              <a:cs typeface="Tahoma" panose="020B0604030504040204" pitchFamily="34" charset="0"/>
            </a:endParaRPr>
          </a:p>
          <a:p>
            <a:pPr lvl="1" algn="just"/>
            <a:r>
              <a:rPr lang="el-GR" sz="1800" dirty="0">
                <a:latin typeface="+mn-lt"/>
                <a:ea typeface="Tahoma" panose="020B0604030504040204" pitchFamily="34" charset="0"/>
                <a:cs typeface="Tahoma" panose="020B0604030504040204" pitchFamily="34" charset="0"/>
              </a:rPr>
              <a:t>Για τον καθορισμό της αποζημίωσης των επαληθευτών - ελεγκτών </a:t>
            </a:r>
            <a:r>
              <a:rPr lang="el-GR" sz="1800" dirty="0" smtClean="0">
                <a:latin typeface="+mn-lt"/>
                <a:ea typeface="Tahoma" panose="020B0604030504040204" pitchFamily="34" charset="0"/>
                <a:cs typeface="Tahoma" panose="020B0604030504040204" pitchFamily="34" charset="0"/>
              </a:rPr>
              <a:t>εφαρμόζονται </a:t>
            </a:r>
            <a:r>
              <a:rPr lang="el-GR" sz="1800" dirty="0">
                <a:latin typeface="+mn-lt"/>
                <a:ea typeface="Tahoma" panose="020B0604030504040204" pitchFamily="34" charset="0"/>
                <a:cs typeface="Tahoma" panose="020B0604030504040204" pitchFamily="34" charset="0"/>
              </a:rPr>
              <a:t>οι διατάξεις του άρθρου </a:t>
            </a:r>
            <a:r>
              <a:rPr lang="el-GR" sz="1800" dirty="0" smtClean="0">
                <a:latin typeface="+mn-lt"/>
                <a:ea typeface="Tahoma" panose="020B0604030504040204" pitchFamily="34" charset="0"/>
                <a:cs typeface="Tahoma" panose="020B0604030504040204" pitchFamily="34" charset="0"/>
              </a:rPr>
              <a:t>21 του </a:t>
            </a:r>
            <a:r>
              <a:rPr lang="el-GR" sz="1800" dirty="0">
                <a:latin typeface="+mn-lt"/>
                <a:ea typeface="Tahoma" panose="020B0604030504040204" pitchFamily="34" charset="0"/>
                <a:cs typeface="Tahoma" panose="020B0604030504040204" pitchFamily="34" charset="0"/>
              </a:rPr>
              <a:t>Ν. 4354/2015 (Α΄ 176), όπως έχουν τροποποιηθεί και ισχύουν.</a:t>
            </a:r>
            <a:endParaRPr lang="el-GR" sz="1800" dirty="0" smtClean="0">
              <a:latin typeface="+mn-lt"/>
              <a:ea typeface="Tahoma" panose="020B0604030504040204" pitchFamily="34" charset="0"/>
              <a:cs typeface="Tahoma" panose="020B0604030504040204" pitchFamily="34" charset="0"/>
            </a:endParaRPr>
          </a:p>
          <a:p>
            <a:pPr marL="800100" lvl="1" indent="-342900">
              <a:buFont typeface="Courier New" panose="02070309020205020404" pitchFamily="49" charset="0"/>
              <a:buChar char="o"/>
            </a:pPr>
            <a:endParaRPr lang="el-GR" sz="1800" dirty="0">
              <a:latin typeface="+mn-lt"/>
              <a:ea typeface="Tahoma" panose="020B0604030504040204" pitchFamily="34" charset="0"/>
              <a:cs typeface="Tahoma" panose="020B0604030504040204" pitchFamily="34" charset="0"/>
            </a:endParaRPr>
          </a:p>
          <a:p>
            <a:pPr marL="342900" indent="-342900">
              <a:buFont typeface="Wingdings" panose="05000000000000000000" pitchFamily="2" charset="2"/>
              <a:buChar char="Ø"/>
            </a:pPr>
            <a:endParaRPr lang="en-US" sz="1800" dirty="0" smtClean="0">
              <a:latin typeface="+mn-lt"/>
              <a:ea typeface="Tahoma" panose="020B0604030504040204" pitchFamily="34" charset="0"/>
              <a:cs typeface="Tahoma" panose="020B0604030504040204" pitchFamily="34" charset="0"/>
            </a:endParaRPr>
          </a:p>
          <a:p>
            <a:endParaRPr lang="en-US" sz="1800" dirty="0" smtClean="0">
              <a:latin typeface="+mn-lt"/>
              <a:ea typeface="Tahoma" panose="020B0604030504040204" pitchFamily="34" charset="0"/>
              <a:cs typeface="Tahoma" panose="020B0604030504040204" pitchFamily="34" charset="0"/>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643472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a:solidFill>
                  <a:srgbClr val="0F4F8F"/>
                </a:solidFill>
                <a:effectLst>
                  <a:outerShdw blurRad="38100" dist="38100" dir="2700000" algn="tl">
                    <a:srgbClr val="000000">
                      <a:alpha val="43137"/>
                    </a:srgbClr>
                  </a:outerShdw>
                </a:effectLst>
              </a:rPr>
              <a:t>Γενικές </a:t>
            </a:r>
            <a:r>
              <a:rPr lang="el-GR" altLang="el-GR" b="1" dirty="0" smtClean="0">
                <a:solidFill>
                  <a:srgbClr val="0F4F8F"/>
                </a:solidFill>
                <a:effectLst>
                  <a:outerShdw blurRad="38100" dist="38100" dir="2700000" algn="tl">
                    <a:srgbClr val="000000">
                      <a:alpha val="43137"/>
                    </a:srgbClr>
                  </a:outerShdw>
                </a:effectLst>
              </a:rPr>
              <a:t>Οδηγίες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3</a:t>
            </a:fld>
            <a:endParaRPr lang="en-US" sz="1000" dirty="0">
              <a:solidFill>
                <a:srgbClr val="000000"/>
              </a:solidFill>
            </a:endParaRPr>
          </a:p>
        </p:txBody>
      </p:sp>
      <p:sp>
        <p:nvSpPr>
          <p:cNvPr id="8" name="AutoShape 2" descr="Image result for guidelin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9" name="AutoShape 4" descr="Image result for guidelin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sp>
        <p:nvSpPr>
          <p:cNvPr id="18" name="Θέση περιεχομένου 12"/>
          <p:cNvSpPr>
            <a:spLocks noGrp="1"/>
          </p:cNvSpPr>
          <p:nvPr>
            <p:ph sz="half" idx="2"/>
          </p:nvPr>
        </p:nvSpPr>
        <p:spPr>
          <a:xfrm>
            <a:off x="4862092" y="1772816"/>
            <a:ext cx="3824707" cy="2529923"/>
          </a:xfrm>
          <a:prstGeom prst="rect">
            <a:avLst/>
          </a:prstGeom>
        </p:spPr>
        <p:txBody>
          <a:bodyPr wrap="square">
            <a:spAutoFit/>
          </a:bodyPr>
          <a:lstStyle/>
          <a:p>
            <a:r>
              <a:rPr lang="el-GR" sz="1800" dirty="0">
                <a:latin typeface="Tahoma" panose="020B0604030504040204" pitchFamily="34" charset="0"/>
                <a:ea typeface="Tahoma" panose="020B0604030504040204" pitchFamily="34" charset="0"/>
                <a:cs typeface="Tahoma" panose="020B0604030504040204" pitchFamily="34" charset="0"/>
              </a:rPr>
              <a:t>1. </a:t>
            </a:r>
            <a:r>
              <a:rPr lang="el-GR" sz="1800" dirty="0" smtClean="0">
                <a:latin typeface="Tahoma" panose="020B0604030504040204" pitchFamily="34" charset="0"/>
                <a:ea typeface="Tahoma" panose="020B0604030504040204" pitchFamily="34" charset="0"/>
                <a:cs typeface="Tahoma" panose="020B0604030504040204" pitchFamily="34" charset="0"/>
              </a:rPr>
              <a:t>Κεντρικό Σύστημα </a:t>
            </a:r>
            <a:r>
              <a:rPr lang="en-US" sz="1800" dirty="0" smtClean="0">
                <a:latin typeface="Tahoma" panose="020B0604030504040204" pitchFamily="34" charset="0"/>
                <a:ea typeface="Tahoma" panose="020B0604030504040204" pitchFamily="34" charset="0"/>
                <a:cs typeface="Tahoma" panose="020B0604030504040204" pitchFamily="34" charset="0"/>
              </a:rPr>
              <a:t>– </a:t>
            </a:r>
            <a:r>
              <a:rPr lang="el-GR" sz="1800" i="1" dirty="0" smtClean="0">
                <a:latin typeface="Tahoma" panose="020B0604030504040204" pitchFamily="34" charset="0"/>
                <a:ea typeface="Tahoma" panose="020B0604030504040204" pitchFamily="34" charset="0"/>
                <a:cs typeface="Tahoma" panose="020B0604030504040204" pitchFamily="34" charset="0"/>
              </a:rPr>
              <a:t>Δημόσιος Φορέας σε Εθνικό ή Περιφερειακό επίπεδο</a:t>
            </a:r>
            <a:endParaRPr lang="en-US" sz="1800" i="1" dirty="0" smtClean="0">
              <a:latin typeface="Tahoma" panose="020B0604030504040204" pitchFamily="34" charset="0"/>
              <a:ea typeface="Tahoma" panose="020B0604030504040204" pitchFamily="34" charset="0"/>
              <a:cs typeface="Tahoma" panose="020B0604030504040204" pitchFamily="34" charset="0"/>
            </a:endParaRPr>
          </a:p>
          <a:p>
            <a:pPr marL="0" indent="0">
              <a:buNone/>
            </a:pPr>
            <a:endParaRPr lang="el-GR" sz="1800" i="1" dirty="0">
              <a:latin typeface="Tahoma" panose="020B0604030504040204" pitchFamily="34" charset="0"/>
              <a:ea typeface="Tahoma" panose="020B0604030504040204" pitchFamily="34" charset="0"/>
              <a:cs typeface="Tahoma" panose="020B0604030504040204" pitchFamily="34" charset="0"/>
            </a:endParaRPr>
          </a:p>
          <a:p>
            <a:r>
              <a:rPr lang="el-GR" sz="1800" dirty="0">
                <a:latin typeface="Tahoma" panose="020B0604030504040204" pitchFamily="34" charset="0"/>
                <a:ea typeface="Tahoma" panose="020B0604030504040204" pitchFamily="34" charset="0"/>
                <a:cs typeface="Tahoma" panose="020B0604030504040204" pitchFamily="34" charset="0"/>
              </a:rPr>
              <a:t>2. </a:t>
            </a:r>
            <a:r>
              <a:rPr lang="el-GR" sz="1800" dirty="0" smtClean="0">
                <a:latin typeface="Tahoma" panose="020B0604030504040204" pitchFamily="34" charset="0"/>
                <a:ea typeface="Tahoma" panose="020B0604030504040204" pitchFamily="34" charset="0"/>
                <a:cs typeface="Tahoma" panose="020B0604030504040204" pitchFamily="34" charset="0"/>
              </a:rPr>
              <a:t>Αποκεντρωμένο Σύστημα</a:t>
            </a:r>
            <a:r>
              <a:rPr lang="en-US" sz="1800" dirty="0" smtClean="0">
                <a:latin typeface="Tahoma" panose="020B0604030504040204" pitchFamily="34" charset="0"/>
                <a:ea typeface="Tahoma" panose="020B0604030504040204" pitchFamily="34" charset="0"/>
                <a:cs typeface="Tahoma" panose="020B0604030504040204" pitchFamily="34" charset="0"/>
              </a:rPr>
              <a:t>-</a:t>
            </a:r>
            <a:r>
              <a:rPr lang="en-US" sz="18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l-GR" sz="1800" dirty="0" smtClean="0">
                <a:solidFill>
                  <a:srgbClr val="000000"/>
                </a:solidFill>
                <a:latin typeface="Tahoma" panose="020B0604030504040204" pitchFamily="34" charset="0"/>
                <a:ea typeface="Tahoma" panose="020B0604030504040204" pitchFamily="34" charset="0"/>
                <a:cs typeface="Tahoma" panose="020B0604030504040204" pitchFamily="34" charset="0"/>
              </a:rPr>
              <a:t>Ιδιωτικός φορέας / </a:t>
            </a:r>
            <a:r>
              <a:rPr lang="el-GR" sz="1800" i="1" dirty="0" smtClean="0">
                <a:latin typeface="Tahoma" panose="020B0604030504040204" pitchFamily="34" charset="0"/>
                <a:ea typeface="Tahoma" panose="020B0604030504040204" pitchFamily="34" charset="0"/>
                <a:cs typeface="Tahoma" panose="020B0604030504040204" pitchFamily="34" charset="0"/>
              </a:rPr>
              <a:t>Ιδιώτες</a:t>
            </a:r>
            <a:endParaRPr lang="en-US" sz="1800" i="1" dirty="0">
              <a:latin typeface="Tahoma" panose="020B0604030504040204" pitchFamily="34" charset="0"/>
              <a:ea typeface="Tahoma" panose="020B0604030504040204" pitchFamily="34" charset="0"/>
              <a:cs typeface="Tahoma" panose="020B0604030504040204" pitchFamily="34" charset="0"/>
            </a:endParaRPr>
          </a:p>
          <a:p>
            <a:pPr algn="just"/>
            <a:endPar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endParaRPr lang="el-GR" sz="1800" dirty="0">
              <a:solidFill>
                <a:srgbClr val="000000"/>
              </a:solidFill>
              <a:latin typeface="Times New Roman"/>
            </a:endParaRPr>
          </a:p>
        </p:txBody>
      </p:sp>
      <p:sp>
        <p:nvSpPr>
          <p:cNvPr id="14" name="AutoShape 7" descr="Image result for guidelin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l-GR"/>
          </a:p>
        </p:txBody>
      </p:sp>
      <p:graphicFrame>
        <p:nvGraphicFramePr>
          <p:cNvPr id="13" name="Πίνακας 12"/>
          <p:cNvGraphicFramePr>
            <a:graphicFrameLocks noGrp="1"/>
          </p:cNvGraphicFramePr>
          <p:nvPr>
            <p:extLst>
              <p:ext uri="{D42A27DB-BD31-4B8C-83A1-F6EECF244321}">
                <p14:modId xmlns:p14="http://schemas.microsoft.com/office/powerpoint/2010/main" val="4240751658"/>
              </p:ext>
            </p:extLst>
          </p:nvPr>
        </p:nvGraphicFramePr>
        <p:xfrm>
          <a:off x="2915816" y="4725144"/>
          <a:ext cx="4466593" cy="1377888"/>
        </p:xfrm>
        <a:graphic>
          <a:graphicData uri="http://schemas.openxmlformats.org/drawingml/2006/table">
            <a:tbl>
              <a:tblPr firstRow="1" firstCol="1" bandRow="1"/>
              <a:tblGrid>
                <a:gridCol w="4466593"/>
              </a:tblGrid>
              <a:tr h="576064">
                <a:tc>
                  <a:txBody>
                    <a:bodyPr/>
                    <a:lstStyle/>
                    <a:p>
                      <a:pPr algn="ctr">
                        <a:lnSpc>
                          <a:spcPct val="115000"/>
                        </a:lnSpc>
                        <a:spcAft>
                          <a:spcPts val="0"/>
                        </a:spcAft>
                      </a:pPr>
                      <a:r>
                        <a:rPr lang="el-GR" sz="2200" b="1" dirty="0" smtClean="0">
                          <a:effectLst/>
                          <a:latin typeface="Calibri"/>
                          <a:ea typeface="Calibri"/>
                          <a:cs typeface="Times New Roman"/>
                        </a:rPr>
                        <a:t>ΕΛΛΑΔΑ</a:t>
                      </a:r>
                      <a:endParaRPr lang="en-GB" sz="22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r h="801824">
                <a:tc>
                  <a:txBody>
                    <a:bodyPr/>
                    <a:lstStyle/>
                    <a:p>
                      <a:pPr>
                        <a:lnSpc>
                          <a:spcPct val="115000"/>
                        </a:lnSpc>
                        <a:spcAft>
                          <a:spcPts val="0"/>
                        </a:spcAft>
                      </a:pPr>
                      <a:r>
                        <a:rPr lang="el-GR" sz="2200" dirty="0" smtClean="0">
                          <a:effectLst/>
                          <a:latin typeface="Calibri"/>
                          <a:ea typeface="Calibri"/>
                          <a:cs typeface="Times New Roman"/>
                        </a:rPr>
                        <a:t>Αποκεντρωμένο Σύστημα Μητρώο Επαληθευτών / Ελεγκτών</a:t>
                      </a:r>
                      <a:endParaRPr lang="en-GB" sz="2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relaxedInset"/>
                      <a:lightRig rig="flood" dir="t"/>
                    </a:cell3D>
                  </a:tcPr>
                </a:tc>
              </a:tr>
            </a:tbl>
          </a:graphicData>
        </a:graphic>
      </p:graphicFrame>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7699" t="5916"/>
          <a:stretch/>
        </p:blipFill>
        <p:spPr bwMode="auto">
          <a:xfrm>
            <a:off x="1159927" y="1844824"/>
            <a:ext cx="2951800" cy="249631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grpSp>
        <p:nvGrpSpPr>
          <p:cNvPr id="15" name="Ομάδα 14"/>
          <p:cNvGrpSpPr/>
          <p:nvPr/>
        </p:nvGrpSpPr>
        <p:grpSpPr>
          <a:xfrm>
            <a:off x="0" y="0"/>
            <a:ext cx="9144000" cy="774700"/>
            <a:chOff x="0" y="0"/>
            <a:chExt cx="9144000" cy="774700"/>
          </a:xfrm>
        </p:grpSpPr>
        <p:pic>
          <p:nvPicPr>
            <p:cNvPr id="16"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7743279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8"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36869" name="Rectangle 16"/>
          <p:cNvSpPr>
            <a:spLocks noChangeArrowheads="1"/>
          </p:cNvSpPr>
          <p:nvPr/>
        </p:nvSpPr>
        <p:spPr bwMode="auto">
          <a:xfrm>
            <a:off x="0" y="774700"/>
            <a:ext cx="9144000" cy="6226845"/>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dirty="0">
              <a:solidFill>
                <a:srgbClr val="000000"/>
              </a:solidFill>
            </a:endParaRPr>
          </a:p>
        </p:txBody>
      </p:sp>
      <p:sp>
        <p:nvSpPr>
          <p:cNvPr id="16" name="12 - Ορθογώνιο"/>
          <p:cNvSpPr/>
          <p:nvPr/>
        </p:nvSpPr>
        <p:spPr>
          <a:xfrm>
            <a:off x="899592" y="1772816"/>
            <a:ext cx="7488832" cy="3662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defRPr/>
            </a:pPr>
            <a:endParaRPr lang="en-US" sz="1800" dirty="0" smtClean="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800" dirty="0">
              <a:solidFill>
                <a:srgbClr val="002060"/>
              </a:solidFill>
              <a:latin typeface="Calibri" pitchFamily="34" charset="0"/>
              <a:cs typeface="Calibri" pitchFamily="34" charset="0"/>
            </a:endParaRPr>
          </a:p>
          <a:p>
            <a:pPr>
              <a:defRPr/>
            </a:pPr>
            <a:endParaRPr lang="en-US" sz="1800" dirty="0" smtClean="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endParaRPr lang="en-US" sz="1600" dirty="0">
              <a:solidFill>
                <a:srgbClr val="002060"/>
              </a:solidFill>
              <a:latin typeface="Calibri" pitchFamily="34" charset="0"/>
              <a:cs typeface="Calibri" pitchFamily="34" charset="0"/>
            </a:endParaRPr>
          </a:p>
          <a:p>
            <a:pPr>
              <a:defRPr/>
            </a:pPr>
            <a:endParaRPr lang="en-US" sz="1600" dirty="0" smtClean="0">
              <a:solidFill>
                <a:srgbClr val="002060"/>
              </a:solidFill>
              <a:latin typeface="Calibri" pitchFamily="34" charset="0"/>
              <a:cs typeface="Calibri" pitchFamily="34" charset="0"/>
            </a:endParaRPr>
          </a:p>
          <a:p>
            <a:pPr>
              <a:defRPr/>
            </a:pPr>
            <a:r>
              <a:rPr lang="el-GR"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ΜΟΝΑΔΑ Γ’ ΕΠΑΛΗΘΕΥΣΗΣ ΔΑΠΑΝΩΝ</a:t>
            </a:r>
            <a:endParaRPr lang="el-GR"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r>
              <a:rPr lang="el-GR"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Ε.Υ.Δ. Ε.Π. ΤΟΥ ΣΤΟΧΟΥ </a:t>
            </a: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a:t>
            </a:r>
            <a:r>
              <a:rPr lang="el-GR"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ΕΥΡΩΠΑΪΚΗ ΕΔΑΦΙΚΗ</a:t>
            </a: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 </a:t>
            </a:r>
            <a:r>
              <a:rPr lang="el-GR"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ΣΥΝΕΡΓΑΣΙΑ</a:t>
            </a:r>
            <a:r>
              <a:rPr lang="en-US" sz="1600" dirty="0" smtClean="0">
                <a:solidFill>
                  <a:srgbClr val="002060"/>
                </a:solidFill>
                <a:effectLst>
                  <a:outerShdw blurRad="38100" dist="38100" dir="2700000" algn="tl">
                    <a:srgbClr val="000000">
                      <a:alpha val="43137"/>
                    </a:srgbClr>
                  </a:outerShdw>
                </a:effectLst>
                <a:latin typeface="Calibri" pitchFamily="34" charset="0"/>
                <a:cs typeface="Calibri" pitchFamily="34" charset="0"/>
              </a:rPr>
              <a:t>”</a:t>
            </a:r>
            <a:endParaRPr lang="en-US" sz="1600" dirty="0">
              <a:solidFill>
                <a:srgbClr val="002060"/>
              </a:solidFill>
              <a:effectLst>
                <a:outerShdw blurRad="38100" dist="38100" dir="2700000" algn="tl">
                  <a:srgbClr val="000000">
                    <a:alpha val="43137"/>
                  </a:srgbClr>
                </a:outerShdw>
              </a:effectLst>
              <a:latin typeface="Calibri" pitchFamily="34" charset="0"/>
              <a:cs typeface="Calibri" pitchFamily="34" charset="0"/>
            </a:endParaRPr>
          </a:p>
          <a:p>
            <a:pPr>
              <a:defRPr/>
            </a:pPr>
            <a:endParaRPr lang="el-GR" sz="1600" dirty="0" smtClean="0">
              <a:solidFill>
                <a:srgbClr val="002060"/>
              </a:solidFill>
              <a:latin typeface="Calibri" pitchFamily="34" charset="0"/>
              <a:cs typeface="Calibri" pitchFamily="34" charset="0"/>
            </a:endParaRPr>
          </a:p>
          <a:p>
            <a:pPr>
              <a:defRPr/>
            </a:pPr>
            <a:r>
              <a:rPr lang="el-GR" sz="1600" dirty="0" err="1">
                <a:solidFill>
                  <a:srgbClr val="002060"/>
                </a:solidFill>
                <a:latin typeface="Calibri" pitchFamily="34" charset="0"/>
                <a:cs typeface="Calibri" pitchFamily="34" charset="0"/>
              </a:rPr>
              <a:t>Τηλ</a:t>
            </a:r>
            <a:r>
              <a:rPr lang="en-US" sz="1600" dirty="0">
                <a:solidFill>
                  <a:srgbClr val="002060"/>
                </a:solidFill>
                <a:latin typeface="Calibri" pitchFamily="34" charset="0"/>
                <a:cs typeface="Calibri" pitchFamily="34" charset="0"/>
              </a:rPr>
              <a:t>: +30 2310 469 6</a:t>
            </a:r>
            <a:r>
              <a:rPr lang="el-GR" sz="1600" dirty="0">
                <a:solidFill>
                  <a:srgbClr val="002060"/>
                </a:solidFill>
                <a:latin typeface="Calibri" pitchFamily="34" charset="0"/>
                <a:cs typeface="Calibri" pitchFamily="34" charset="0"/>
              </a:rPr>
              <a:t>20</a:t>
            </a:r>
            <a:r>
              <a:rPr lang="en-US" sz="1600" dirty="0">
                <a:solidFill>
                  <a:srgbClr val="002060"/>
                </a:solidFill>
                <a:latin typeface="Calibri" pitchFamily="34" charset="0"/>
                <a:cs typeface="Calibri" pitchFamily="34" charset="0"/>
              </a:rPr>
              <a:t>, 469 614, 469 622</a:t>
            </a:r>
            <a:r>
              <a:rPr lang="el-GR" sz="1600" dirty="0">
                <a:solidFill>
                  <a:srgbClr val="002060"/>
                </a:solidFill>
                <a:latin typeface="Calibri" pitchFamily="34" charset="0"/>
                <a:cs typeface="Calibri" pitchFamily="34" charset="0"/>
              </a:rPr>
              <a:t>, 469 690</a:t>
            </a:r>
            <a:endParaRPr lang="en-US" sz="1600" dirty="0">
              <a:solidFill>
                <a:srgbClr val="002060"/>
              </a:solidFill>
              <a:latin typeface="Calibri" pitchFamily="34" charset="0"/>
              <a:cs typeface="Calibri" pitchFamily="34" charset="0"/>
            </a:endParaRPr>
          </a:p>
          <a:p>
            <a:pPr>
              <a:defRPr/>
            </a:pPr>
            <a:r>
              <a:rPr lang="en-US" sz="1600" dirty="0">
                <a:solidFill>
                  <a:srgbClr val="002060"/>
                </a:solidFill>
                <a:latin typeface="Calibri" pitchFamily="34" charset="0"/>
                <a:cs typeface="Calibri" pitchFamily="34" charset="0"/>
              </a:rPr>
              <a:t>Fax:+30 2310 469 602</a:t>
            </a:r>
          </a:p>
          <a:p>
            <a:pPr>
              <a:defRPr/>
            </a:pPr>
            <a:r>
              <a:rPr lang="en-US" sz="1600" dirty="0">
                <a:solidFill>
                  <a:srgbClr val="002060"/>
                </a:solidFill>
                <a:latin typeface="Calibri" pitchFamily="34" charset="0"/>
                <a:cs typeface="Calibri" pitchFamily="34" charset="0"/>
              </a:rPr>
              <a:t>e-mail: </a:t>
            </a:r>
            <a:r>
              <a:rPr lang="en-US" sz="1600" dirty="0">
                <a:solidFill>
                  <a:srgbClr val="002060"/>
                </a:solidFill>
                <a:latin typeface="Calibri" pitchFamily="34" charset="0"/>
                <a:cs typeface="Calibri" pitchFamily="34" charset="0"/>
                <a:hlinkClick r:id="rId2"/>
              </a:rPr>
              <a:t>kxristodoulou@mou.gr</a:t>
            </a:r>
            <a:r>
              <a:rPr lang="en-US" sz="1600" dirty="0">
                <a:solidFill>
                  <a:srgbClr val="002060"/>
                </a:solidFill>
                <a:latin typeface="Calibri" pitchFamily="34" charset="0"/>
                <a:cs typeface="Calibri" pitchFamily="34" charset="0"/>
              </a:rPr>
              <a:t>, </a:t>
            </a:r>
            <a:r>
              <a:rPr lang="en-US" sz="1600" dirty="0">
                <a:solidFill>
                  <a:srgbClr val="002060"/>
                </a:solidFill>
                <a:latin typeface="Calibri" pitchFamily="34" charset="0"/>
                <a:cs typeface="Calibri" pitchFamily="34" charset="0"/>
                <a:hlinkClick r:id="rId3"/>
              </a:rPr>
              <a:t>dkaravatos@mou.gr,  </a:t>
            </a:r>
            <a:r>
              <a:rPr lang="en-US" sz="1600" dirty="0">
                <a:solidFill>
                  <a:srgbClr val="002060"/>
                </a:solidFill>
                <a:latin typeface="Calibri" pitchFamily="34" charset="0"/>
                <a:cs typeface="Calibri" pitchFamily="34" charset="0"/>
                <a:hlinkClick r:id="rId4"/>
              </a:rPr>
              <a:t>tsalonidis@mou.gr</a:t>
            </a:r>
            <a:r>
              <a:rPr lang="el-GR" sz="1600" dirty="0">
                <a:solidFill>
                  <a:srgbClr val="002060"/>
                </a:solidFill>
                <a:latin typeface="Calibri" pitchFamily="34" charset="0"/>
                <a:cs typeface="Calibri" pitchFamily="34" charset="0"/>
              </a:rPr>
              <a:t>, </a:t>
            </a:r>
            <a:r>
              <a:rPr lang="en-US" sz="1600" dirty="0">
                <a:solidFill>
                  <a:srgbClr val="002060"/>
                </a:solidFill>
                <a:latin typeface="Calibri" pitchFamily="34" charset="0"/>
                <a:cs typeface="Calibri" pitchFamily="34" charset="0"/>
                <a:hlinkClick r:id="rId5"/>
              </a:rPr>
              <a:t>kfotiadis@mou.gr</a:t>
            </a:r>
            <a:r>
              <a:rPr lang="en-US" sz="1600" dirty="0">
                <a:solidFill>
                  <a:srgbClr val="002060"/>
                </a:solidFill>
                <a:latin typeface="Calibri" pitchFamily="34" charset="0"/>
                <a:cs typeface="Calibri" pitchFamily="34" charset="0"/>
              </a:rPr>
              <a:t>  </a:t>
            </a:r>
          </a:p>
        </p:txBody>
      </p:sp>
      <p:pic>
        <p:nvPicPr>
          <p:cNvPr id="17" name="Picture 6" descr="http://www.kentwideds.org/images/inf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2420888"/>
            <a:ext cx="973992"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αριθμού διαφάνειας 2"/>
          <p:cNvSpPr>
            <a:spLocks noGrp="1"/>
          </p:cNvSpPr>
          <p:nvPr>
            <p:ph type="sldNum" sz="quarter" idx="12"/>
          </p:nvPr>
        </p:nvSpPr>
        <p:spPr>
          <a:ln>
            <a:solidFill>
              <a:schemeClr val="accent1"/>
            </a:solidFill>
          </a:ln>
        </p:spPr>
        <p:txBody>
          <a:bodyPr/>
          <a:lstStyle/>
          <a:p>
            <a:pPr>
              <a:defRPr/>
            </a:pPr>
            <a:fld id="{5025BB34-D628-4483-9EDC-A66C02E3B2B6}" type="slidenum">
              <a:rPr lang="en-US" sz="1100" smtClean="0">
                <a:solidFill>
                  <a:srgbClr val="000000"/>
                </a:solidFill>
              </a:rPr>
              <a:pPr>
                <a:defRPr/>
              </a:pPr>
              <a:t>30</a:t>
            </a:fld>
            <a:endParaRPr lang="en-US" dirty="0">
              <a:solidFill>
                <a:srgbClr val="000000"/>
              </a:solidFill>
            </a:endParaRPr>
          </a:p>
        </p:txBody>
      </p:sp>
      <p:pic>
        <p:nvPicPr>
          <p:cNvPr id="9" name="Picture 8" descr="http://tresinstantes.com/wp-content/uploads/2014/05/Inf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03011" y="1809130"/>
            <a:ext cx="2399781" cy="1799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9">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59309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a:solidFill>
                  <a:srgbClr val="0F4F8F"/>
                </a:solidFill>
                <a:effectLst>
                  <a:outerShdw blurRad="38100" dist="38100" dir="2700000" algn="tl">
                    <a:srgbClr val="000000">
                      <a:alpha val="43137"/>
                    </a:srgbClr>
                  </a:outerShdw>
                </a:effectLst>
              </a:rPr>
              <a:t>Γενικές </a:t>
            </a:r>
            <a:r>
              <a:rPr lang="el-GR" altLang="el-GR" b="1" dirty="0" smtClean="0">
                <a:solidFill>
                  <a:srgbClr val="0F4F8F"/>
                </a:solidFill>
                <a:effectLst>
                  <a:outerShdw blurRad="38100" dist="38100" dir="2700000" algn="tl">
                    <a:srgbClr val="000000">
                      <a:alpha val="43137"/>
                    </a:srgbClr>
                  </a:outerShdw>
                </a:effectLst>
              </a:rPr>
              <a:t>Οδηγίες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4</a:t>
            </a:fld>
            <a:endParaRPr lang="en-US" sz="1000" dirty="0">
              <a:solidFill>
                <a:srgbClr val="000000"/>
              </a:solidFill>
            </a:endParaRPr>
          </a:p>
        </p:txBody>
      </p:sp>
      <p:sp>
        <p:nvSpPr>
          <p:cNvPr id="9" name="Ορθογώνιο 8"/>
          <p:cNvSpPr/>
          <p:nvPr/>
        </p:nvSpPr>
        <p:spPr>
          <a:xfrm>
            <a:off x="683568" y="1988840"/>
            <a:ext cx="8003232" cy="3108543"/>
          </a:xfrm>
          <a:prstGeom prst="rect">
            <a:avLst/>
          </a:prstGeom>
        </p:spPr>
        <p:txBody>
          <a:bodyPr wrap="square">
            <a:spAutoFit/>
          </a:bodyPr>
          <a:lstStyle/>
          <a:p>
            <a:r>
              <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rPr>
              <a:t>Σύμφωνα με το άρθρο 125 του Κανονισμού (EU) </a:t>
            </a:r>
            <a:r>
              <a:rPr lang="el-GR"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1303/2013:</a:t>
            </a:r>
            <a:endParaRPr lang="el-GR" sz="2200" dirty="0">
              <a:latin typeface="Tahoma" panose="020B0604030504040204" pitchFamily="34" charset="0"/>
              <a:ea typeface="Tahoma" panose="020B0604030504040204" pitchFamily="34" charset="0"/>
              <a:cs typeface="Tahoma" panose="020B0604030504040204" pitchFamily="34" charset="0"/>
            </a:endParaRPr>
          </a:p>
          <a:p>
            <a:endParaRPr lang="en-GB" sz="2200" dirty="0"/>
          </a:p>
          <a:p>
            <a:r>
              <a:rPr lang="el-GR"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Οι επαληθεύσεις περιλαμβάνουν </a:t>
            </a:r>
            <a:r>
              <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rPr>
              <a:t>τις ακόλουθες διαδικασίες</a:t>
            </a:r>
            <a:r>
              <a:rPr lang="el-GR"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GB" sz="22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endPar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lphaLcPeriod"/>
            </a:pPr>
            <a:r>
              <a:rPr lang="el-GR" sz="2200" b="1" dirty="0">
                <a:solidFill>
                  <a:srgbClr val="0F4F8F"/>
                </a:solidFill>
                <a:latin typeface="Tahoma" panose="020B0604030504040204" pitchFamily="34" charset="0"/>
                <a:ea typeface="Tahoma" panose="020B0604030504040204" pitchFamily="34" charset="0"/>
                <a:cs typeface="Tahoma" panose="020B0604030504040204" pitchFamily="34" charset="0"/>
              </a:rPr>
              <a:t>διοικητικές επαληθεύσεις </a:t>
            </a:r>
            <a:r>
              <a:rPr lang="el-GR" sz="2200" dirty="0">
                <a:latin typeface="Tahoma" panose="020B0604030504040204" pitchFamily="34" charset="0"/>
                <a:ea typeface="Tahoma" panose="020B0604030504040204" pitchFamily="34" charset="0"/>
                <a:cs typeface="Tahoma" panose="020B0604030504040204" pitchFamily="34" charset="0"/>
              </a:rPr>
              <a:t>για κάθε αίτηση επιστροφής δαπανών που υποβάλλουν οι </a:t>
            </a:r>
            <a:r>
              <a:rPr lang="el-GR" sz="2200" dirty="0" smtClean="0">
                <a:latin typeface="Tahoma" panose="020B0604030504040204" pitchFamily="34" charset="0"/>
                <a:ea typeface="Tahoma" panose="020B0604030504040204" pitchFamily="34" charset="0"/>
                <a:cs typeface="Tahoma" panose="020B0604030504040204" pitchFamily="34" charset="0"/>
              </a:rPr>
              <a:t>δικαιούχοι</a:t>
            </a:r>
            <a:r>
              <a:rPr lang="en-GB"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p>
          <a:p>
            <a:pPr marL="457200" indent="-457200">
              <a:buFont typeface="+mj-lt"/>
              <a:buAutoNum type="alphaLcPeriod"/>
            </a:pPr>
            <a:endPar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mj-lt"/>
              <a:buAutoNum type="alphaLcPeriod"/>
            </a:pPr>
            <a:r>
              <a:rPr lang="el-GR" sz="2200" b="1" dirty="0" smtClean="0">
                <a:solidFill>
                  <a:srgbClr val="0F4F8F"/>
                </a:solidFill>
                <a:latin typeface="Tahoma" panose="020B0604030504040204" pitchFamily="34" charset="0"/>
                <a:ea typeface="Tahoma" panose="020B0604030504040204" pitchFamily="34" charset="0"/>
                <a:cs typeface="Tahoma" panose="020B0604030504040204" pitchFamily="34" charset="0"/>
              </a:rPr>
              <a:t>Επιτόπιες (</a:t>
            </a:r>
            <a:r>
              <a:rPr lang="en-US" sz="2200" b="1" dirty="0" smtClean="0">
                <a:solidFill>
                  <a:srgbClr val="0F4F8F"/>
                </a:solidFill>
                <a:latin typeface="Tahoma" panose="020B0604030504040204" pitchFamily="34" charset="0"/>
                <a:ea typeface="Tahoma" panose="020B0604030504040204" pitchFamily="34" charset="0"/>
                <a:cs typeface="Tahoma" panose="020B0604030504040204" pitchFamily="34" charset="0"/>
              </a:rPr>
              <a:t>“</a:t>
            </a:r>
            <a:r>
              <a:rPr lang="en-GB" sz="2200" b="1" dirty="0" smtClean="0">
                <a:solidFill>
                  <a:srgbClr val="0F4F8F"/>
                </a:solidFill>
                <a:latin typeface="Tahoma" panose="020B0604030504040204" pitchFamily="34" charset="0"/>
                <a:ea typeface="Tahoma" panose="020B0604030504040204" pitchFamily="34" charset="0"/>
                <a:cs typeface="Tahoma" panose="020B0604030504040204" pitchFamily="34" charset="0"/>
              </a:rPr>
              <a:t>on-the-spot”</a:t>
            </a:r>
            <a:r>
              <a:rPr lang="el-GR" sz="2200" b="1" dirty="0" smtClean="0">
                <a:solidFill>
                  <a:srgbClr val="0F4F8F"/>
                </a:solidFill>
                <a:latin typeface="Tahoma" panose="020B0604030504040204" pitchFamily="34" charset="0"/>
                <a:ea typeface="Tahoma" panose="020B0604030504040204" pitchFamily="34" charset="0"/>
                <a:cs typeface="Tahoma" panose="020B0604030504040204" pitchFamily="34" charset="0"/>
              </a:rPr>
              <a:t>)</a:t>
            </a:r>
            <a:r>
              <a:rPr lang="en-GB"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r>
              <a:rPr lang="el-GR" sz="2200" dirty="0" smtClean="0">
                <a:solidFill>
                  <a:srgbClr val="000000"/>
                </a:solidFill>
                <a:latin typeface="Tahoma" panose="020B0604030504040204" pitchFamily="34" charset="0"/>
                <a:ea typeface="Tahoma" panose="020B0604030504040204" pitchFamily="34" charset="0"/>
                <a:cs typeface="Tahoma" panose="020B0604030504040204" pitchFamily="34" charset="0"/>
              </a:rPr>
              <a:t>επαληθεύσεις πράξεων</a:t>
            </a:r>
            <a:endParaRPr lang="el-GR" sz="2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endParaRPr lang="el-GR" sz="2000" dirty="0">
              <a:solidFill>
                <a:srgbClr val="000000"/>
              </a:solidFill>
              <a:latin typeface="Times New Roman"/>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66970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a:solidFill>
                  <a:srgbClr val="0F4F8F"/>
                </a:solidFill>
                <a:effectLst>
                  <a:outerShdw blurRad="38100" dist="38100" dir="2700000" algn="tl">
                    <a:srgbClr val="000000">
                      <a:alpha val="43137"/>
                    </a:srgbClr>
                  </a:outerShdw>
                </a:effectLst>
              </a:rPr>
              <a:t>Γενικές </a:t>
            </a:r>
            <a:r>
              <a:rPr lang="el-GR" altLang="el-GR" b="1" dirty="0" smtClean="0">
                <a:solidFill>
                  <a:srgbClr val="0F4F8F"/>
                </a:solidFill>
                <a:effectLst>
                  <a:outerShdw blurRad="38100" dist="38100" dir="2700000" algn="tl">
                    <a:srgbClr val="000000">
                      <a:alpha val="43137"/>
                    </a:srgbClr>
                  </a:outerShdw>
                </a:effectLst>
              </a:rPr>
              <a:t>Οδηγίες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5</a:t>
            </a:fld>
            <a:endParaRPr lang="en-US" sz="1000" dirty="0">
              <a:solidFill>
                <a:srgbClr val="000000"/>
              </a:solidFill>
            </a:endParaRPr>
          </a:p>
        </p:txBody>
      </p:sp>
      <p:sp>
        <p:nvSpPr>
          <p:cNvPr id="10" name="Ορθογώνιο 9"/>
          <p:cNvSpPr/>
          <p:nvPr/>
        </p:nvSpPr>
        <p:spPr>
          <a:xfrm>
            <a:off x="2832921" y="1901347"/>
            <a:ext cx="5853879" cy="4401205"/>
          </a:xfrm>
          <a:prstGeom prst="rect">
            <a:avLst/>
          </a:prstGeom>
        </p:spPr>
        <p:txBody>
          <a:bodyPr wrap="square">
            <a:spAutoFit/>
          </a:bodyPr>
          <a:lstStyle/>
          <a:p>
            <a:r>
              <a:rPr lang="el-GR" sz="2000" u="sng" dirty="0" smtClean="0">
                <a:latin typeface="Tahoma" panose="020B0604030504040204" pitchFamily="34" charset="0"/>
                <a:ea typeface="Tahoma" panose="020B0604030504040204" pitchFamily="34" charset="0"/>
                <a:cs typeface="Tahoma" panose="020B0604030504040204" pitchFamily="34" charset="0"/>
              </a:rPr>
              <a:t>Διοικητικές επαληθεύσεις κατά τη διάρκεια υλοποίησης της πράξης</a:t>
            </a:r>
            <a:endParaRPr lang="el-GR" sz="2000" u="sng" dirty="0">
              <a:latin typeface="Tahoma" panose="020B0604030504040204" pitchFamily="34" charset="0"/>
              <a:ea typeface="Tahoma" panose="020B0604030504040204" pitchFamily="34" charset="0"/>
              <a:cs typeface="Tahoma" panose="020B0604030504040204" pitchFamily="34" charset="0"/>
            </a:endParaRPr>
          </a:p>
          <a:p>
            <a:endParaRPr lang="el-GR" dirty="0">
              <a:latin typeface="Tahoma" panose="020B0604030504040204" pitchFamily="34" charset="0"/>
              <a:ea typeface="Tahoma" panose="020B0604030504040204" pitchFamily="34" charset="0"/>
              <a:cs typeface="Tahoma" panose="020B0604030504040204" pitchFamily="34" charset="0"/>
            </a:endParaRPr>
          </a:p>
          <a:p>
            <a:pPr algn="just"/>
            <a:r>
              <a:rPr lang="el-GR" sz="1800" dirty="0"/>
              <a:t>Όλες οι </a:t>
            </a:r>
            <a:r>
              <a:rPr lang="el-GR" sz="1800" b="1" dirty="0"/>
              <a:t>αιτήσεις επιστροφής δαπανών </a:t>
            </a:r>
            <a:r>
              <a:rPr lang="el-GR" sz="1800" b="1" dirty="0" smtClean="0"/>
              <a:t>(αιτήματα επαλήθευσης δαπανών) </a:t>
            </a:r>
            <a:r>
              <a:rPr lang="el-GR" sz="1800" dirty="0" smtClean="0"/>
              <a:t>που </a:t>
            </a:r>
            <a:r>
              <a:rPr lang="el-GR" sz="1800" dirty="0"/>
              <a:t>υποβάλλουν οι δικαιούχοι, είτε πρόκειται για ενδιάμεσες είτε για τελικές, αποτελούν αντικείμενο διοικητικών επαληθεύσεων, οι οποίες βασίζονται στην εξέταση της ίδιας της αίτησης επιστροφής και των δικαιολογητικών εγγράφων που τη συνοδεύουν, δηλαδή των τιμολογίων, των δελτίων παράδοσης, των καταστάσεων κίνησης τραπεζικού λογαριασμού, των εκθέσεων προόδου </a:t>
            </a:r>
            <a:r>
              <a:rPr lang="el-GR" sz="1800" dirty="0" smtClean="0"/>
              <a:t>των </a:t>
            </a:r>
            <a:r>
              <a:rPr lang="el-GR" sz="1800" dirty="0"/>
              <a:t>φύλλων </a:t>
            </a:r>
            <a:r>
              <a:rPr lang="el-GR" sz="1800" dirty="0" smtClean="0"/>
              <a:t>παρουσίας, κ.λπ</a:t>
            </a:r>
            <a:r>
              <a:rPr lang="el-GR" sz="1800" dirty="0" smtClean="0"/>
              <a:t>.</a:t>
            </a:r>
            <a:endParaRPr lang="en-GB" sz="1800" dirty="0"/>
          </a:p>
          <a:p>
            <a:pPr algn="just"/>
            <a:endParaRPr lang="en-GB" sz="1800" dirty="0"/>
          </a:p>
          <a:p>
            <a:pPr algn="just"/>
            <a:endParaRPr lang="el-GR" sz="18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2" y="2633135"/>
            <a:ext cx="2693260" cy="3020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Ομάδα 10"/>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895472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a:solidFill>
                  <a:srgbClr val="0F4F8F"/>
                </a:solidFill>
                <a:effectLst>
                  <a:outerShdw blurRad="38100" dist="38100" dir="2700000" algn="tl">
                    <a:srgbClr val="000000">
                      <a:alpha val="43137"/>
                    </a:srgbClr>
                  </a:outerShdw>
                </a:effectLst>
              </a:rPr>
              <a:t>Γενικές </a:t>
            </a:r>
            <a:r>
              <a:rPr lang="el-GR" altLang="el-GR" b="1" dirty="0" smtClean="0">
                <a:solidFill>
                  <a:srgbClr val="0F4F8F"/>
                </a:solidFill>
                <a:effectLst>
                  <a:outerShdw blurRad="38100" dist="38100" dir="2700000" algn="tl">
                    <a:srgbClr val="000000">
                      <a:alpha val="43137"/>
                    </a:srgbClr>
                  </a:outerShdw>
                </a:effectLst>
              </a:rPr>
              <a:t>Οδηγίες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6</a:t>
            </a:fld>
            <a:endParaRPr lang="en-US" sz="1000" dirty="0">
              <a:solidFill>
                <a:srgbClr val="000000"/>
              </a:solidFill>
            </a:endParaRPr>
          </a:p>
        </p:txBody>
      </p:sp>
      <p:sp>
        <p:nvSpPr>
          <p:cNvPr id="9" name="Ορθογώνιο 8"/>
          <p:cNvSpPr/>
          <p:nvPr/>
        </p:nvSpPr>
        <p:spPr>
          <a:xfrm>
            <a:off x="2555776" y="1604069"/>
            <a:ext cx="5976664" cy="5078313"/>
          </a:xfrm>
          <a:prstGeom prst="rect">
            <a:avLst/>
          </a:prstGeom>
        </p:spPr>
        <p:txBody>
          <a:bodyPr wrap="square">
            <a:spAutoFit/>
          </a:bodyPr>
          <a:lstStyle/>
          <a:p>
            <a:pPr lvl="0"/>
            <a:r>
              <a:rPr lang="el-GR"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ΔΙΟΙΚΗΤΙΚΕΣ ΕΠΑΛΗΘΕΥΣΕΙΣ</a:t>
            </a:r>
            <a:endParaRPr lang="en-GB"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endPar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lgn="just"/>
            <a:r>
              <a:rPr lang="el-GR" sz="1800" dirty="0" smtClean="0">
                <a:solidFill>
                  <a:srgbClr val="000000"/>
                </a:solidFill>
              </a:rPr>
              <a:t>Οι Διοικητικές Επαληθεύσεις αφορούν το</a:t>
            </a:r>
            <a:r>
              <a:rPr lang="en-GB" sz="1800" dirty="0" smtClean="0">
                <a:solidFill>
                  <a:srgbClr val="000000"/>
                </a:solidFill>
              </a:rPr>
              <a:t> </a:t>
            </a:r>
            <a:r>
              <a:rPr lang="en-GB"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100%</a:t>
            </a:r>
            <a:r>
              <a:rPr lang="en-GB" sz="1800" dirty="0">
                <a:solidFill>
                  <a:srgbClr val="000000"/>
                </a:solidFill>
              </a:rPr>
              <a:t> </a:t>
            </a:r>
            <a:r>
              <a:rPr lang="el-GR" sz="1800" dirty="0" smtClean="0">
                <a:solidFill>
                  <a:srgbClr val="000000"/>
                </a:solidFill>
              </a:rPr>
              <a:t>των αιτήσεων επιστροφής </a:t>
            </a:r>
            <a:r>
              <a:rPr lang="el-GR" sz="1800" dirty="0">
                <a:solidFill>
                  <a:srgbClr val="000000"/>
                </a:solidFill>
              </a:rPr>
              <a:t>δαπανών που υποβάλλουν οι δικαιούχοι</a:t>
            </a:r>
            <a:r>
              <a:rPr lang="el-GR" sz="1800" dirty="0" smtClean="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endParaRPr lang="el-GR" sz="1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lvl="0"/>
            <a:r>
              <a:rPr lang="el-GR"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ΕΠΙΤΟΠΙΕΣ ΕΠΑΛΗΘΕΥΣΕΙΣ</a:t>
            </a:r>
            <a:endParaRPr lang="en-GB"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r>
              <a:rPr lang="el-GR" sz="1800" dirty="0"/>
              <a:t>Οι επιτόπιες επαληθεύσεις </a:t>
            </a:r>
            <a:r>
              <a:rPr lang="el-GR" sz="1800" dirty="0" smtClean="0"/>
              <a:t>διεξάγονται δειγματοληπτικά.</a:t>
            </a:r>
          </a:p>
          <a:p>
            <a:pPr lvl="0"/>
            <a:endParaRPr lang="el-GR"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r>
              <a:rPr lang="el-GR" sz="1800" u="sng" dirty="0"/>
              <a:t>Η ένταση, η συχνότητα και η κάλυψη των επιτόπιων επαληθεύσεων εξαρτάται </a:t>
            </a:r>
            <a:r>
              <a:rPr lang="el-GR" sz="1800" u="sng" dirty="0" smtClean="0"/>
              <a:t>από</a:t>
            </a:r>
            <a:r>
              <a:rPr lang="el-GR" sz="1800" dirty="0" smtClean="0"/>
              <a:t>:</a:t>
            </a:r>
          </a:p>
          <a:p>
            <a:pPr marL="285750" lvl="0" indent="-285750">
              <a:buFont typeface="Arial" panose="020B0604020202020204" pitchFamily="34" charset="0"/>
              <a:buChar char="•"/>
            </a:pPr>
            <a:r>
              <a:rPr lang="el-GR" sz="1800" dirty="0" smtClean="0"/>
              <a:t>την </a:t>
            </a:r>
            <a:r>
              <a:rPr lang="el-GR" sz="1800" dirty="0"/>
              <a:t>πολυπλοκότητα της πράξης</a:t>
            </a:r>
            <a:r>
              <a:rPr lang="el-GR" sz="1800" dirty="0" smtClean="0"/>
              <a:t>,</a:t>
            </a:r>
          </a:p>
          <a:p>
            <a:pPr marL="285750" lvl="0" indent="-285750">
              <a:buFont typeface="Arial" panose="020B0604020202020204" pitchFamily="34" charset="0"/>
              <a:buChar char="•"/>
            </a:pPr>
            <a:r>
              <a:rPr lang="el-GR" sz="1800" dirty="0" smtClean="0"/>
              <a:t>το </a:t>
            </a:r>
            <a:r>
              <a:rPr lang="el-GR" sz="1800" dirty="0"/>
              <a:t>ύψος της δημόσιας στήριξης που λαμβάνει η </a:t>
            </a:r>
            <a:r>
              <a:rPr lang="el-GR" sz="1800" dirty="0" smtClean="0"/>
              <a:t>πράξη,</a:t>
            </a:r>
          </a:p>
          <a:p>
            <a:pPr marL="285750" lvl="0" indent="-285750" algn="just">
              <a:buFont typeface="Arial" panose="020B0604020202020204" pitchFamily="34" charset="0"/>
              <a:buChar char="•"/>
            </a:pPr>
            <a:r>
              <a:rPr lang="el-GR" sz="1800" dirty="0" smtClean="0"/>
              <a:t>το </a:t>
            </a:r>
            <a:r>
              <a:rPr lang="el-GR" sz="1800" dirty="0"/>
              <a:t>επίπεδο κινδύνου που εντοπίστηκε από τις διαχειριστικές επαληθεύσεις</a:t>
            </a:r>
            <a:r>
              <a:rPr lang="el-GR" sz="1800" dirty="0" smtClean="0"/>
              <a:t>,</a:t>
            </a:r>
          </a:p>
          <a:p>
            <a:pPr marL="285750" lvl="0" indent="-285750" algn="just">
              <a:buFont typeface="Arial" panose="020B0604020202020204" pitchFamily="34" charset="0"/>
              <a:buChar char="•"/>
            </a:pPr>
            <a:r>
              <a:rPr lang="el-GR" sz="1800" dirty="0" smtClean="0"/>
              <a:t>την </a:t>
            </a:r>
            <a:r>
              <a:rPr lang="el-GR" sz="1800" dirty="0"/>
              <a:t>έκταση των λεπτομερών ελέγχων </a:t>
            </a:r>
            <a:r>
              <a:rPr lang="el-GR" sz="1800" dirty="0" smtClean="0"/>
              <a:t>και τα ευρήματα κατά </a:t>
            </a:r>
            <a:r>
              <a:rPr lang="el-GR" sz="1800" dirty="0"/>
              <a:t>τη διάρκεια </a:t>
            </a:r>
            <a:r>
              <a:rPr lang="el-GR" sz="1800" dirty="0" smtClean="0"/>
              <a:t>επαληθεύσεων από ΑΠ και ΕΔΕΛ</a:t>
            </a:r>
            <a:endParaRPr lang="el-GR"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451038"/>
            <a:ext cx="1912084"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Ομάδα 10"/>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92736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a:solidFill>
                  <a:srgbClr val="0F4F8F"/>
                </a:solidFill>
                <a:effectLst>
                  <a:outerShdw blurRad="38100" dist="38100" dir="2700000" algn="tl">
                    <a:srgbClr val="000000">
                      <a:alpha val="43137"/>
                    </a:srgbClr>
                  </a:outerShdw>
                </a:effectLst>
              </a:rPr>
              <a:t>Γενικές </a:t>
            </a:r>
            <a:r>
              <a:rPr lang="el-GR" altLang="el-GR" b="1" dirty="0" smtClean="0">
                <a:solidFill>
                  <a:srgbClr val="0F4F8F"/>
                </a:solidFill>
                <a:effectLst>
                  <a:outerShdw blurRad="38100" dist="38100" dir="2700000" algn="tl">
                    <a:srgbClr val="000000">
                      <a:alpha val="43137"/>
                    </a:srgbClr>
                  </a:outerShdw>
                </a:effectLst>
              </a:rPr>
              <a:t>Οδηγίες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7</a:t>
            </a:fld>
            <a:endParaRPr lang="en-US" sz="1000" dirty="0">
              <a:solidFill>
                <a:srgbClr val="000000"/>
              </a:solidFill>
            </a:endParaRPr>
          </a:p>
        </p:txBody>
      </p:sp>
      <p:sp>
        <p:nvSpPr>
          <p:cNvPr id="9" name="Ορθογώνιο 8"/>
          <p:cNvSpPr/>
          <p:nvPr/>
        </p:nvSpPr>
        <p:spPr>
          <a:xfrm>
            <a:off x="2555776" y="1604069"/>
            <a:ext cx="5976664" cy="4247317"/>
          </a:xfrm>
          <a:prstGeom prst="rect">
            <a:avLst/>
          </a:prstGeom>
        </p:spPr>
        <p:txBody>
          <a:bodyPr wrap="square">
            <a:spAutoFit/>
          </a:bodyPr>
          <a:lstStyle/>
          <a:p>
            <a:pPr lvl="0"/>
            <a:r>
              <a:rPr lang="el-GR"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ΕΠΙΤΟΠΙΕΣ ΕΠΑΛΗΘΕΥΣΕΙΣ</a:t>
            </a:r>
          </a:p>
          <a:p>
            <a:pPr lvl="0"/>
            <a:endParaRPr lang="el-GR"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lgn="just"/>
            <a:r>
              <a:rPr lang="el-GR" sz="1800" dirty="0" smtClean="0"/>
              <a:t>Οι </a:t>
            </a:r>
            <a:r>
              <a:rPr lang="el-GR" sz="1800" dirty="0"/>
              <a:t>επιτόπιες επαληθεύσεις θα πρέπει να ανακοινώνονται, ώστε να διασφαλίζεται ότι το αρμόδιο προσωπικό (π.χ. ο υπεύθυνος του έργου, ο μηχανικός, ο λογιστής) και τα έγγραφα (ειδικά ο χρηματοοικονομικός φάκελος ο οποίος περιλαμβάνει τις καταστάσεις κίνησης τραπεζικών λογαριασμών και τα τιμολόγια) θα τεθούν στη </a:t>
            </a:r>
            <a:r>
              <a:rPr lang="el-GR" sz="1800" b="1" dirty="0"/>
              <a:t>διάθεση </a:t>
            </a:r>
            <a:r>
              <a:rPr lang="el-GR" sz="1800" b="1" dirty="0" smtClean="0"/>
              <a:t>του Επαληθευτή</a:t>
            </a:r>
            <a:r>
              <a:rPr lang="el-GR" sz="1800" dirty="0" smtClean="0"/>
              <a:t> από </a:t>
            </a:r>
            <a:r>
              <a:rPr lang="el-GR" sz="1800" dirty="0"/>
              <a:t>τον δικαιούχο κατά τη διάρκεια της επαλήθευσης. Ωστόσο, σε ορισμένες περιπτώσεις στις οποίες είναι δύσκολο να αποδειχθεί η πραγματοποίηση της πράξης μετά την ολοκλήρωση του έργου, είναι ενδεχομένως σκόπιμο να πραγματοποιούνται επιτόπιες επαληθεύσεις κατά τη φάση της υλοποίησης και </a:t>
            </a:r>
            <a:r>
              <a:rPr lang="el-GR" sz="1800" b="1" dirty="0"/>
              <a:t>χωρίς προειδοποίηση του δικαιούχου</a:t>
            </a:r>
            <a:r>
              <a:rPr lang="el-GR" sz="1800" dirty="0"/>
              <a:t>. </a:t>
            </a:r>
            <a:endParaRPr lang="en-GB"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451038"/>
            <a:ext cx="1912084"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1" name="Ομάδα 10"/>
          <p:cNvGrpSpPr/>
          <p:nvPr/>
        </p:nvGrpSpPr>
        <p:grpSpPr>
          <a:xfrm>
            <a:off x="0" y="0"/>
            <a:ext cx="9144000" cy="774700"/>
            <a:chOff x="0" y="0"/>
            <a:chExt cx="9144000" cy="774700"/>
          </a:xfrm>
        </p:grpSpPr>
        <p:pic>
          <p:nvPicPr>
            <p:cNvPr id="12" name="Picture 6" descr="powerPlo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2" descr="image003"/>
            <p:cNvPicPr>
              <a:picLocks noChangeAspect="1" noChangeArrowheads="1"/>
            </p:cNvPicPr>
            <p:nvPr/>
          </p:nvPicPr>
          <p:blipFill rotWithShape="1">
            <a:blip r:embed="rId4">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90352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0" y="704631"/>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a:solidFill>
                  <a:srgbClr val="0F4F8F"/>
                </a:solidFill>
                <a:effectLst>
                  <a:outerShdw blurRad="38100" dist="38100" dir="2700000" algn="tl">
                    <a:srgbClr val="000000">
                      <a:alpha val="43137"/>
                    </a:srgbClr>
                  </a:outerShdw>
                </a:effectLst>
              </a:rPr>
              <a:t>Γενικές </a:t>
            </a:r>
            <a:r>
              <a:rPr lang="el-GR" altLang="el-GR" b="1" dirty="0" smtClean="0">
                <a:solidFill>
                  <a:srgbClr val="0F4F8F"/>
                </a:solidFill>
                <a:effectLst>
                  <a:outerShdw blurRad="38100" dist="38100" dir="2700000" algn="tl">
                    <a:srgbClr val="000000">
                      <a:alpha val="43137"/>
                    </a:srgbClr>
                  </a:outerShdw>
                </a:effectLst>
              </a:rPr>
              <a:t>Οδηγίες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8</a:t>
            </a:fld>
            <a:endParaRPr lang="en-US" sz="1000" dirty="0">
              <a:solidFill>
                <a:srgbClr val="000000"/>
              </a:solidFill>
            </a:endParaRPr>
          </a:p>
        </p:txBody>
      </p:sp>
      <p:sp>
        <p:nvSpPr>
          <p:cNvPr id="9" name="Ορθογώνιο 8"/>
          <p:cNvSpPr/>
          <p:nvPr/>
        </p:nvSpPr>
        <p:spPr>
          <a:xfrm>
            <a:off x="467544" y="1604069"/>
            <a:ext cx="8064896" cy="5355312"/>
          </a:xfrm>
          <a:prstGeom prst="rect">
            <a:avLst/>
          </a:prstGeom>
        </p:spPr>
        <p:txBody>
          <a:bodyPr wrap="square">
            <a:spAutoFit/>
          </a:bodyPr>
          <a:lstStyle/>
          <a:p>
            <a:pPr lvl="0"/>
            <a:r>
              <a:rPr lang="el-GR"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rPr>
              <a:t>ΠΡΟΓΡΑΜΜΑΤΙΣΜΟΣ ΕΠΙΤΟΠΙΩΝ ΕΠΑΛΗΘΕΥΣΕΩΝ</a:t>
            </a:r>
          </a:p>
          <a:p>
            <a:pPr lvl="0"/>
            <a:endParaRPr lang="el-GR"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algn="just"/>
            <a:r>
              <a:rPr lang="el-GR" sz="1800" dirty="0"/>
              <a:t>Η</a:t>
            </a:r>
            <a:r>
              <a:rPr lang="el-GR" sz="1800" dirty="0" smtClean="0"/>
              <a:t> </a:t>
            </a:r>
            <a:r>
              <a:rPr lang="el-GR" sz="1800" dirty="0"/>
              <a:t>ΕΥΔ </a:t>
            </a:r>
            <a:r>
              <a:rPr lang="el-GR" sz="1800" dirty="0" smtClean="0"/>
              <a:t>καταρτίζει δύο </a:t>
            </a:r>
            <a:r>
              <a:rPr lang="el-GR" sz="1800" dirty="0"/>
              <a:t>εξαμηνιαία Προγράμματα Επιτόπιων Επαληθεύσεων. Ορίζεται </a:t>
            </a:r>
            <a:r>
              <a:rPr lang="en-GB" sz="1800" dirty="0"/>
              <a:t>o </a:t>
            </a:r>
            <a:r>
              <a:rPr lang="el-GR" sz="1800" b="1" dirty="0"/>
              <a:t>πληθυσμός των επιτόπιων επαληθεύσεων</a:t>
            </a:r>
            <a:r>
              <a:rPr lang="el-GR" sz="1800" dirty="0"/>
              <a:t> ανά εξάμηνο λογιστικού έτους ως εξής:</a:t>
            </a:r>
          </a:p>
          <a:p>
            <a:pPr marL="342900" indent="-342900" algn="just">
              <a:buFont typeface="+mj-lt"/>
              <a:buAutoNum type="arabicPeriod"/>
            </a:pPr>
            <a:r>
              <a:rPr lang="el-GR" sz="1800" dirty="0" smtClean="0"/>
              <a:t>για </a:t>
            </a:r>
            <a:r>
              <a:rPr lang="el-GR" sz="1800" dirty="0"/>
              <a:t>την </a:t>
            </a:r>
            <a:r>
              <a:rPr lang="el-GR" sz="1800" u="sng" dirty="0"/>
              <a:t>πρώτη περίοδο </a:t>
            </a:r>
            <a:r>
              <a:rPr lang="el-GR" sz="1800" dirty="0"/>
              <a:t>ορίζεται ο αριθμός όλων των πράξεων οι δαπάνες των οποίων επαληθεύθηκαν διοικητικά κατά το πρώτο εξάμηνο της λογιστικής χρήσης (01/07/ν-1 έως 31/12/ν-1</a:t>
            </a:r>
            <a:r>
              <a:rPr lang="el-GR" sz="1800" dirty="0" smtClean="0"/>
              <a:t>),</a:t>
            </a:r>
          </a:p>
          <a:p>
            <a:pPr marL="342900" indent="-342900" algn="just">
              <a:buFont typeface="+mj-lt"/>
              <a:buAutoNum type="arabicPeriod"/>
            </a:pPr>
            <a:r>
              <a:rPr lang="el-GR" sz="1800" dirty="0" smtClean="0"/>
              <a:t>για </a:t>
            </a:r>
            <a:r>
              <a:rPr lang="el-GR" sz="1800" dirty="0"/>
              <a:t>την </a:t>
            </a:r>
            <a:r>
              <a:rPr lang="el-GR" sz="1800" u="sng" dirty="0"/>
              <a:t>δεύτερη ελεγκτική περίοδο </a:t>
            </a:r>
            <a:r>
              <a:rPr lang="el-GR" sz="1800" dirty="0"/>
              <a:t>ορίζεται ο αριθμός όλων των πράξεων οι δαπάνες των οποίων επαληθεύθηκαν διοικητικά κατά το δεύτερο εξάμηνο της λογιστικής χρήσης (01/01/ν-30/06/ν), αφαιρούμενων των πράξεων οι οποίες επαληθεύτηκαν επιτόπια κατά την πρώτη ελεγκτική περίοδο της ίδιας λογιστικής χρήσης</a:t>
            </a:r>
            <a:r>
              <a:rPr lang="el-GR" sz="1800" dirty="0" smtClean="0"/>
              <a:t>.</a:t>
            </a:r>
          </a:p>
          <a:p>
            <a:pPr marL="342900" indent="-342900" algn="just">
              <a:buFont typeface="+mj-lt"/>
              <a:buAutoNum type="arabicPeriod"/>
            </a:pPr>
            <a:endParaRPr lang="el-GR" sz="1800" dirty="0"/>
          </a:p>
          <a:p>
            <a:pPr algn="just"/>
            <a:r>
              <a:rPr lang="el-GR" sz="1800" dirty="0" smtClean="0"/>
              <a:t>Στη συνέχεια με συγκεκριμένη μεθοδολογία προσδιορίζονται οι πράξεις που θα συμμετέχουν στο πρόγραμμα των επιτόπιων επαληθεύσεων</a:t>
            </a:r>
            <a:endParaRPr lang="el-GR" sz="1800" dirty="0"/>
          </a:p>
          <a:p>
            <a:pPr lvl="0"/>
            <a:endParaRPr lang="el-GR"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endParaRPr lang="el-GR" sz="1800" b="1" cap="all" dirty="0" smtClean="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a:p>
            <a:pPr lvl="0"/>
            <a:endParaRPr lang="el-GR" sz="1800" b="1" cap="all" dirty="0">
              <a:ln w="9000" cmpd="sng">
                <a:solidFill>
                  <a:srgbClr val="000000">
                    <a:shade val="50000"/>
                    <a:satMod val="120000"/>
                  </a:srgbClr>
                </a:solidFill>
                <a:prstDash val="solid"/>
              </a:ln>
              <a:solidFill>
                <a:srgbClr val="0F4F8F"/>
              </a:solidFill>
              <a:effectLst>
                <a:reflection blurRad="12700" stA="28000" endPos="45000" dist="1000" dir="5400000" sy="-100000" algn="bl" rotWithShape="0"/>
              </a:effectLst>
            </a:endParaRPr>
          </a:p>
        </p:txBody>
      </p:sp>
      <p:grpSp>
        <p:nvGrpSpPr>
          <p:cNvPr id="10" name="Ομάδα 9"/>
          <p:cNvGrpSpPr/>
          <p:nvPr/>
        </p:nvGrpSpPr>
        <p:grpSpPr>
          <a:xfrm>
            <a:off x="0" y="0"/>
            <a:ext cx="9144000" cy="774700"/>
            <a:chOff x="0" y="0"/>
            <a:chExt cx="9144000" cy="774700"/>
          </a:xfrm>
        </p:grpSpPr>
        <p:pic>
          <p:nvPicPr>
            <p:cNvPr id="11" name="Picture 6" descr="powerPlog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descr="image003"/>
            <p:cNvPicPr>
              <a:picLocks noChangeAspect="1" noChangeArrowheads="1"/>
            </p:cNvPicPr>
            <p:nvPr/>
          </p:nvPicPr>
          <p:blipFill rotWithShape="1">
            <a:blip r:embed="rId3">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66654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7"/>
          <p:cNvSpPr>
            <a:spLocks noChangeShapeType="1"/>
          </p:cNvSpPr>
          <p:nvPr/>
        </p:nvSpPr>
        <p:spPr bwMode="auto">
          <a:xfrm>
            <a:off x="381000" y="6400800"/>
            <a:ext cx="8305800" cy="0"/>
          </a:xfrm>
          <a:prstGeom prst="line">
            <a:avLst/>
          </a:prstGeom>
          <a:noFill/>
          <a:ln w="9525">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2" name="Line 15"/>
          <p:cNvSpPr>
            <a:spLocks noChangeShapeType="1"/>
          </p:cNvSpPr>
          <p:nvPr/>
        </p:nvSpPr>
        <p:spPr bwMode="auto">
          <a:xfrm>
            <a:off x="381000" y="1447800"/>
            <a:ext cx="8305800" cy="0"/>
          </a:xfrm>
          <a:prstGeom prst="line">
            <a:avLst/>
          </a:prstGeom>
          <a:noFill/>
          <a:ln w="38100">
            <a:solidFill>
              <a:srgbClr val="FF1209"/>
            </a:solidFill>
            <a:round/>
            <a:headEnd/>
            <a:tailEnd/>
          </a:ln>
          <a:extLst>
            <a:ext uri="{909E8E84-426E-40DD-AFC4-6F175D3DCCD1}">
              <a14:hiddenFill xmlns:a14="http://schemas.microsoft.com/office/drawing/2010/main">
                <a:noFill/>
              </a14:hiddenFill>
            </a:ext>
          </a:extLst>
        </p:spPr>
        <p:txBody>
          <a:bodyPr wrap="none" anchor="ctr"/>
          <a:lstStyle/>
          <a:p>
            <a:pPr eaLnBrk="1" hangingPunct="1"/>
            <a:endParaRPr lang="el-GR" dirty="0">
              <a:solidFill>
                <a:srgbClr val="000000"/>
              </a:solidFill>
            </a:endParaRPr>
          </a:p>
        </p:txBody>
      </p:sp>
      <p:sp>
        <p:nvSpPr>
          <p:cNvPr id="2053" name="Rectangle 16"/>
          <p:cNvSpPr>
            <a:spLocks noChangeArrowheads="1"/>
          </p:cNvSpPr>
          <p:nvPr/>
        </p:nvSpPr>
        <p:spPr bwMode="auto">
          <a:xfrm>
            <a:off x="11711" y="774700"/>
            <a:ext cx="9144000" cy="6254750"/>
          </a:xfrm>
          <a:prstGeom prst="rect">
            <a:avLst/>
          </a:prstGeom>
          <a:solidFill>
            <a:srgbClr val="C1E2E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endParaRPr lang="el-GR" altLang="el-GR" sz="1400" dirty="0">
              <a:solidFill>
                <a:srgbClr val="000099"/>
              </a:solidFill>
            </a:endParaRPr>
          </a:p>
        </p:txBody>
      </p:sp>
      <p:sp>
        <p:nvSpPr>
          <p:cNvPr id="5" name="Τίτλος 4"/>
          <p:cNvSpPr>
            <a:spLocks noGrp="1"/>
          </p:cNvSpPr>
          <p:nvPr>
            <p:ph type="title"/>
          </p:nvPr>
        </p:nvSpPr>
        <p:spPr/>
        <p:txBody>
          <a:bodyPr/>
          <a:lstStyle/>
          <a:p>
            <a:r>
              <a:rPr lang="el-GR" altLang="el-GR" b="1" dirty="0" smtClean="0">
                <a:solidFill>
                  <a:srgbClr val="0F4F8F"/>
                </a:solidFill>
                <a:effectLst>
                  <a:outerShdw blurRad="38100" dist="38100" dir="2700000" algn="tl">
                    <a:srgbClr val="000000">
                      <a:alpha val="43137"/>
                    </a:srgbClr>
                  </a:outerShdw>
                </a:effectLst>
              </a:rPr>
              <a:t>Διαδικασίες</a:t>
            </a:r>
            <a:endParaRPr lang="el-GR" dirty="0"/>
          </a:p>
        </p:txBody>
      </p:sp>
      <p:sp>
        <p:nvSpPr>
          <p:cNvPr id="3" name="Θέση αριθμού διαφάνειας 2"/>
          <p:cNvSpPr>
            <a:spLocks noGrp="1"/>
          </p:cNvSpPr>
          <p:nvPr>
            <p:ph type="sldNum" sz="quarter" idx="12"/>
          </p:nvPr>
        </p:nvSpPr>
        <p:spPr/>
        <p:txBody>
          <a:bodyPr/>
          <a:lstStyle/>
          <a:p>
            <a:pPr>
              <a:defRPr/>
            </a:pPr>
            <a:fld id="{BC50D9AE-3C6A-45A0-9D3F-183973183ACE}" type="slidenum">
              <a:rPr lang="en-US" sz="1000" smtClean="0">
                <a:solidFill>
                  <a:srgbClr val="000000"/>
                </a:solidFill>
              </a:rPr>
              <a:pPr>
                <a:defRPr/>
              </a:pPr>
              <a:t>9</a:t>
            </a:fld>
            <a:endParaRPr lang="en-US" sz="1000" dirty="0">
              <a:solidFill>
                <a:srgbClr val="000000"/>
              </a:solidFill>
            </a:endParaRPr>
          </a:p>
        </p:txBody>
      </p:sp>
      <p:graphicFrame>
        <p:nvGraphicFramePr>
          <p:cNvPr id="6" name="Διάγραμμα 5"/>
          <p:cNvGraphicFramePr/>
          <p:nvPr>
            <p:extLst>
              <p:ext uri="{D42A27DB-BD31-4B8C-83A1-F6EECF244321}">
                <p14:modId xmlns:p14="http://schemas.microsoft.com/office/powerpoint/2010/main" val="1916357605"/>
              </p:ext>
            </p:extLst>
          </p:nvPr>
        </p:nvGraphicFramePr>
        <p:xfrm>
          <a:off x="381000" y="1624086"/>
          <a:ext cx="7671048" cy="49012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 name="Ομάδα 8"/>
          <p:cNvGrpSpPr/>
          <p:nvPr/>
        </p:nvGrpSpPr>
        <p:grpSpPr>
          <a:xfrm>
            <a:off x="0" y="0"/>
            <a:ext cx="9144000" cy="774700"/>
            <a:chOff x="0" y="0"/>
            <a:chExt cx="9144000" cy="774700"/>
          </a:xfrm>
        </p:grpSpPr>
        <p:pic>
          <p:nvPicPr>
            <p:cNvPr id="10" name="Picture 6" descr="powerPlo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descr="image003"/>
            <p:cNvPicPr>
              <a:picLocks noChangeAspect="1" noChangeArrowheads="1"/>
            </p:cNvPicPr>
            <p:nvPr/>
          </p:nvPicPr>
          <p:blipFill rotWithShape="1">
            <a:blip r:embed="rId8">
              <a:extLst>
                <a:ext uri="{28A0092B-C50C-407E-A947-70E740481C1C}">
                  <a14:useLocalDpi xmlns:a14="http://schemas.microsoft.com/office/drawing/2010/main" val="0"/>
                </a:ext>
              </a:extLst>
            </a:blip>
            <a:srcRect l="31493" t="14930" r="62604" b="50000"/>
            <a:stretch/>
          </p:blipFill>
          <p:spPr bwMode="auto">
            <a:xfrm>
              <a:off x="1997472" y="387350"/>
              <a:ext cx="342280" cy="27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703214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5631</TotalTime>
  <Words>1835</Words>
  <Application>Microsoft Office PowerPoint</Application>
  <PresentationFormat>Προβολή στην οθόνη (4:3)</PresentationFormat>
  <Paragraphs>259</Paragraphs>
  <Slides>30</Slides>
  <Notes>1</Notes>
  <HiddenSlides>0</HiddenSlides>
  <MMClips>0</MMClips>
  <ScaleCrop>false</ScaleCrop>
  <HeadingPairs>
    <vt:vector size="4" baseType="variant">
      <vt:variant>
        <vt:lpstr>Θέμα</vt:lpstr>
      </vt:variant>
      <vt:variant>
        <vt:i4>2</vt:i4>
      </vt:variant>
      <vt:variant>
        <vt:lpstr>Τίτλοι διαφανειών</vt:lpstr>
      </vt:variant>
      <vt:variant>
        <vt:i4>30</vt:i4>
      </vt:variant>
    </vt:vector>
  </HeadingPairs>
  <TitlesOfParts>
    <vt:vector size="32" baseType="lpstr">
      <vt:lpstr>Blank Presentation</vt:lpstr>
      <vt:lpstr>1_Blank Presentation</vt:lpstr>
      <vt:lpstr>Παρουσίαση του PowerPoint</vt:lpstr>
      <vt:lpstr>Γενικές Οδηγίες</vt:lpstr>
      <vt:lpstr>Γενικές Οδηγίες</vt:lpstr>
      <vt:lpstr>Γενικές Οδηγίες</vt:lpstr>
      <vt:lpstr>Γενικές Οδηγίες</vt:lpstr>
      <vt:lpstr>Γενικές Οδηγίες</vt:lpstr>
      <vt:lpstr>Γενικές Οδηγίες</vt:lpstr>
      <vt:lpstr>Γενικές Οδηγίες</vt:lpstr>
      <vt:lpstr>Διαδικασίες</vt:lpstr>
      <vt:lpstr>Διαδικασίες</vt:lpstr>
      <vt:lpstr>Διαδικασίες</vt:lpstr>
      <vt:lpstr>Διαδικασίες</vt:lpstr>
      <vt:lpstr>Διαδικασίες</vt:lpstr>
      <vt:lpstr>Διαδικασίες</vt:lpstr>
      <vt:lpstr>Διαδικασίες</vt:lpstr>
      <vt:lpstr>Διαδικασίες</vt:lpstr>
      <vt:lpstr>Διαδικασίες</vt:lpstr>
      <vt:lpstr>                        </vt:lpstr>
      <vt:lpstr>                        </vt:lpstr>
      <vt:lpstr>Παρουσίαση του PowerPoint</vt:lpstr>
      <vt:lpstr>ΔΙΑΔΙΚΑΣΙΕΣ ΟΡΙΣΜΟΥ ΕΠΑΛΗΘΕΥΤΗ</vt:lpstr>
      <vt:lpstr>ΔΙΑΔΙΚΑΣΙΕΣ ΟΡΙΣΜΟΥ ΕΠΑΛΗΘΕΥΤΗ</vt:lpstr>
      <vt:lpstr>ΔΙΑΔΙΚΑΣΙΕΣ ΟΡΙΣΜΟΥ ΕΠΑΛΗΘΕΥΤΗ</vt:lpstr>
      <vt:lpstr>ΔΙΑΔΙΚΑΣΙΕΣ ΟΡΙΣΜΟΥ ΕΠΑΛΗΘΕΥΤΗ</vt:lpstr>
      <vt:lpstr>ΔΙΑΔΙΚΑΣΙΕΣ ΑΠΟΚΤΗΣΗΣ ΚΩΔΙΚΟΥ ΠΡΟΣΒΑΣΗΣ ΣΕ ΟΠΣ</vt:lpstr>
      <vt:lpstr>ΔΙΑΔΙΚΑΣΙΕΣ ΑΠΟΚΤΗΣΗΣ ΚΩΔΙΚΟΥ ΠΡΟΣΒΑΣΗΣ ΣΕ ΟΠΣ</vt:lpstr>
      <vt:lpstr>ΔΙΑΔΙΚΑΣΙΕΣ ΑΠΟΚΤΗΣΗΣ ΚΩΔΙΚΟΥ ΠΡΟΣΒΑΣΗΣ ΣΕ ΟΠΣ</vt:lpstr>
      <vt:lpstr>Καθορισμός κόστους επαληθεύσεων δαπανών</vt:lpstr>
      <vt:lpstr>Καθορισμός κόστους επαληθεύσεων δαπανών</vt:lpstr>
      <vt:lpstr>Παρουσίαση του PowerPoint</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ΚΑΡΑΒΑΤΟΣ ΔΗΜΗΤΡΗΣ (KARAVATOS DIMITRIS)</cp:lastModifiedBy>
  <cp:revision>613</cp:revision>
  <cp:lastPrinted>2017-11-13T12:29:40Z</cp:lastPrinted>
  <dcterms:created xsi:type="dcterms:W3CDTF">2012-02-08T16:15:43Z</dcterms:created>
  <dcterms:modified xsi:type="dcterms:W3CDTF">2019-03-22T10:12:01Z</dcterms:modified>
</cp:coreProperties>
</file>