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  <p:sldMasterId id="2147483663" r:id="rId2"/>
  </p:sldMasterIdLst>
  <p:notesMasterIdLst>
    <p:notesMasterId r:id="rId22"/>
  </p:notesMasterIdLst>
  <p:sldIdLst>
    <p:sldId id="321" r:id="rId3"/>
    <p:sldId id="329" r:id="rId4"/>
    <p:sldId id="365" r:id="rId5"/>
    <p:sldId id="380" r:id="rId6"/>
    <p:sldId id="383" r:id="rId7"/>
    <p:sldId id="387" r:id="rId8"/>
    <p:sldId id="382" r:id="rId9"/>
    <p:sldId id="381" r:id="rId10"/>
    <p:sldId id="400" r:id="rId11"/>
    <p:sldId id="409" r:id="rId12"/>
    <p:sldId id="401" r:id="rId13"/>
    <p:sldId id="402" r:id="rId14"/>
    <p:sldId id="403" r:id="rId15"/>
    <p:sldId id="404" r:id="rId16"/>
    <p:sldId id="405" r:id="rId17"/>
    <p:sldId id="408" r:id="rId18"/>
    <p:sldId id="406" r:id="rId19"/>
    <p:sldId id="366" r:id="rId20"/>
    <p:sldId id="339" r:id="rId21"/>
  </p:sldIdLst>
  <p:sldSz cx="9144000" cy="6858000" type="screen4x3"/>
  <p:notesSz cx="6858000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DCDB"/>
    <a:srgbClr val="EBECB2"/>
    <a:srgbClr val="0F4F8F"/>
    <a:srgbClr val="EBFFFF"/>
    <a:srgbClr val="A94195"/>
    <a:srgbClr val="93D050"/>
    <a:srgbClr val="92D050"/>
    <a:srgbClr val="85E260"/>
    <a:srgbClr val="00FF00"/>
    <a:srgbClr val="FF12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Μεσαίο στυλ 4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0" autoAdjust="0"/>
    <p:restoredTop sz="95382" autoAdjust="0"/>
  </p:normalViewPr>
  <p:slideViewPr>
    <p:cSldViewPr>
      <p:cViewPr>
        <p:scale>
          <a:sx n="100" d="100"/>
          <a:sy n="100" d="100"/>
        </p:scale>
        <p:origin x="-2052" y="-25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96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D75C0-7469-4822-B26B-3EDC1F0FDF31}" type="datetimeFigureOut">
              <a:rPr lang="el-GR" smtClean="0"/>
              <a:t>26/3/2019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A3C1D-7BCB-4FDB-929A-FC57BDA4BED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942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FLC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FD87C-F47B-4076-AB5A-C2493E57ECF8}" type="slidenum">
              <a:rPr lang="en-US" altLang="el-GR"/>
              <a:pPr>
                <a:defRPr/>
              </a:pPr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250002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FLC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7D70F-0FDA-4868-BB8A-0DAE45598521}" type="slidenum">
              <a:rPr lang="en-US" altLang="el-GR"/>
              <a:pPr>
                <a:defRPr/>
              </a:pPr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2070515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FLC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5623F-83F6-477F-A0FB-745CB00E5A61}" type="slidenum">
              <a:rPr lang="en-US" altLang="el-GR"/>
              <a:pPr>
                <a:defRPr/>
              </a:pPr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1208885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25BB34-D628-4483-9EDC-A66C02E3B2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77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0D9AE-3C6A-45A0-9D3F-183973183A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222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4B748-1C5A-4663-888B-606DBDE3D6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28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22C52-BB13-4F77-9929-FF7B5FB378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1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3458F-A2BC-4F33-811A-5ACC063120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9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2FBF3-BB5B-4968-959C-AC42EE61EB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297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A1EE2-2DCF-4CCA-BA0C-B9B99EB218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5778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9EF27-DBB8-4CF3-A63E-A7A62BC634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85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FLC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D393C-C84D-4929-9FB8-2F9DBC8BE2C1}" type="slidenum">
              <a:rPr lang="en-US" altLang="el-GR"/>
              <a:pPr>
                <a:defRPr/>
              </a:pPr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34098782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68B8E-E0A8-4CFC-8F21-E1A9D34AE2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62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1E893-E4E0-450F-B699-2928568944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4853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AEA54-E3B5-4FAB-BFC9-D253BD47D0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9027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3258D-62A4-49A8-95AF-58C42F2C86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614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B2E60-541C-43E8-BC9F-ED32701B7F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692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25BB34-D628-4483-9EDC-A66C02E3B2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26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FLC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AFDBD-EEC8-4E30-AE01-FF92F11AA008}" type="slidenum">
              <a:rPr lang="en-US" altLang="el-GR"/>
              <a:pPr>
                <a:defRPr/>
              </a:pPr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417277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FLC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37641-5124-430B-91C0-22408D32A5EF}" type="slidenum">
              <a:rPr lang="en-US" altLang="el-GR"/>
              <a:pPr>
                <a:defRPr/>
              </a:pPr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147904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FLC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BC5B6-F2A0-41D1-8CC0-2EB4CC7F9E76}" type="slidenum">
              <a:rPr lang="en-US" altLang="el-GR"/>
              <a:pPr>
                <a:defRPr/>
              </a:pPr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12618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FLC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C8810-3BFC-4CE9-B18C-FF6D9104E2FD}" type="slidenum">
              <a:rPr lang="en-US" altLang="el-GR"/>
              <a:pPr>
                <a:defRPr/>
              </a:pPr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85312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FLC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19BCE-D61A-4877-AA91-3A0EE1C08774}" type="slidenum">
              <a:rPr lang="en-US" altLang="el-GR"/>
              <a:pPr>
                <a:defRPr/>
              </a:pPr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202721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FLC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006F6-0F70-4A64-8AD0-75C0DA531762}" type="slidenum">
              <a:rPr lang="en-US" altLang="el-GR"/>
              <a:pPr>
                <a:defRPr/>
              </a:pPr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140693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FLC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74ADF-09E1-4E74-8835-4302C8329CC8}" type="slidenum">
              <a:rPr lang="en-US" altLang="el-GR"/>
              <a:pPr>
                <a:defRPr/>
              </a:pPr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15896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FLC</a:t>
            </a:r>
            <a:endParaRPr lang="en-US" dirty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Osaka" pitchFamily="122" charset="-128"/>
              </a:defRPr>
            </a:lvl1pPr>
          </a:lstStyle>
          <a:p>
            <a:pPr>
              <a:defRPr/>
            </a:pPr>
            <a:fld id="{FA7997D2-7928-45C5-BB37-BA8A25E8E865}" type="slidenum">
              <a:rPr lang="en-US" altLang="el-GR"/>
              <a:pPr>
                <a:defRPr/>
              </a:pPr>
              <a:t>‹#›</a:t>
            </a:fld>
            <a:endParaRPr lang="en-US" alt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705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4144467-E449-40FC-BC09-94872F462F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89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Osak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kxristodoulou@mou.gr" TargetMode="External"/><Relationship Id="rId2" Type="http://schemas.openxmlformats.org/officeDocument/2006/relationships/hyperlink" Target="mailto:interreg@mou.gr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2052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0" y="774700"/>
            <a:ext cx="9144000" cy="6254750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sz="1400" dirty="0">
              <a:solidFill>
                <a:srgbClr val="000099"/>
              </a:solidFill>
            </a:endParaRPr>
          </a:p>
        </p:txBody>
      </p:sp>
      <p:sp>
        <p:nvSpPr>
          <p:cNvPr id="11" name="13 - Ορθογώνιο"/>
          <p:cNvSpPr>
            <a:spLocks noChangeArrowheads="1"/>
          </p:cNvSpPr>
          <p:nvPr/>
        </p:nvSpPr>
        <p:spPr bwMode="auto">
          <a:xfrm>
            <a:off x="1476375" y="1989138"/>
            <a:ext cx="6048375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l-GR" sz="4400" b="1" dirty="0" smtClean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44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ΕΠΙΛΕΞΙΜΟΤΗΤΕΣ ΔΑΠΑΝΩΝ</a:t>
            </a:r>
            <a:endParaRPr lang="en-US" altLang="el-GR" sz="4400" b="1" dirty="0" smtClean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l-GR" sz="4400" b="1" dirty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l-GR" sz="3000" b="1" dirty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saka"/>
              </a:rPr>
              <a:t>3</a:t>
            </a:r>
            <a:r>
              <a:rPr lang="el-GR" altLang="el-GR" sz="3000" b="1" baseline="30000" dirty="0" err="1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saka"/>
              </a:rPr>
              <a:t>ος</a:t>
            </a:r>
            <a:r>
              <a:rPr lang="el-GR" altLang="el-GR" sz="3000" b="1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saka"/>
              </a:rPr>
              <a:t> </a:t>
            </a:r>
            <a:r>
              <a:rPr lang="el-GR" altLang="el-GR" sz="3000" b="1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saka"/>
              </a:rPr>
              <a:t>κύκλος</a:t>
            </a:r>
            <a:endParaRPr lang="en-GB" altLang="el-GR" sz="4400" b="1" dirty="0" smtClean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l-GR" altLang="el-GR" sz="2800" b="1" dirty="0">
              <a:solidFill>
                <a:srgbClr val="0F4F8F"/>
              </a:solidFill>
              <a:latin typeface="+mj-lt"/>
              <a:ea typeface="+mj-ea"/>
              <a:cs typeface="Osaka"/>
            </a:endParaRP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0D9AE-3C6A-45A0-9D3F-183973183ACE}" type="slidenum">
              <a:rPr lang="en-US" sz="1000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sz="1000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2971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ΕΠΙΛΕΞΙΜΟΤΗΤΑ ΔΑΠΑΝΩΝ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683568" y="1844824"/>
            <a:ext cx="8003232" cy="3259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b="1" u="sng" dirty="0" smtClean="0">
                <a:latin typeface="Calibri" panose="020F0502020204030204" pitchFamily="34" charset="0"/>
              </a:rPr>
              <a:t>ΑΠΟΣΒΕΣΕΙΣ</a:t>
            </a:r>
            <a:endParaRPr lang="el-GR" sz="1800" b="1" u="sng" dirty="0">
              <a:latin typeface="Calibri" panose="020F0502020204030204" pitchFamily="34" charset="0"/>
            </a:endParaRP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>
                <a:latin typeface="Calibri" panose="020F0502020204030204" pitchFamily="34" charset="0"/>
              </a:rPr>
              <a:t>Οι αποσβέσεις </a:t>
            </a:r>
            <a:r>
              <a:rPr lang="el-GR" sz="1800" dirty="0" smtClean="0">
                <a:latin typeface="Calibri" panose="020F0502020204030204" pitchFamily="34" charset="0"/>
              </a:rPr>
              <a:t>εξοπλισμού εφαρμόζονται σύμφωνα με το άρθρο 34 της ΥΠΑΣΥΔ.</a:t>
            </a:r>
            <a:endParaRPr lang="el-GR" sz="1800" dirty="0">
              <a:latin typeface="Calibri" panose="020F0502020204030204" pitchFamily="34" charset="0"/>
            </a:endParaRP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>
                <a:latin typeface="Calibri" panose="020F0502020204030204" pitchFamily="34" charset="0"/>
              </a:rPr>
              <a:t>Ελέγχεται εάν ο αποκτηθείς εξοπλισμός καταχωρήθηκε στο βιβλίο </a:t>
            </a:r>
            <a:r>
              <a:rPr lang="el-GR" sz="1800" dirty="0" smtClean="0">
                <a:latin typeface="Calibri" panose="020F0502020204030204" pitchFamily="34" charset="0"/>
              </a:rPr>
              <a:t>παγίων.</a:t>
            </a: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>
                <a:latin typeface="Calibri" panose="020F0502020204030204" pitchFamily="34" charset="0"/>
              </a:rPr>
              <a:t>Πέραν των ανωτέρω για την τεκμηρίωση των δαπανών απόσβεσης της υπόψη κατηγορίας λαμβάνονται υπόψη τα ακόλουθα στοιχεία: </a:t>
            </a: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>
                <a:latin typeface="Calibri" panose="020F0502020204030204" pitchFamily="34" charset="0"/>
              </a:rPr>
              <a:t>1</a:t>
            </a:r>
            <a:r>
              <a:rPr lang="el-GR" sz="1800" dirty="0" smtClean="0">
                <a:latin typeface="Calibri" panose="020F0502020204030204" pitchFamily="34" charset="0"/>
              </a:rPr>
              <a:t>. Τεκμηρίωση </a:t>
            </a:r>
            <a:r>
              <a:rPr lang="el-GR" sz="1800" dirty="0">
                <a:latin typeface="Calibri" panose="020F0502020204030204" pitchFamily="34" charset="0"/>
              </a:rPr>
              <a:t>της μεθόδου απόσβεσης του εξοπλισμού σύμφωνα με τους ισχύοντες εθνικούς λογιστικούς </a:t>
            </a:r>
            <a:r>
              <a:rPr lang="el-GR" sz="1800" dirty="0" smtClean="0">
                <a:latin typeface="Calibri" panose="020F0502020204030204" pitchFamily="34" charset="0"/>
              </a:rPr>
              <a:t>και φορολογικούς κανόνες</a:t>
            </a:r>
            <a:r>
              <a:rPr lang="el-GR" sz="1800" dirty="0">
                <a:latin typeface="Calibri" panose="020F0502020204030204" pitchFamily="34" charset="0"/>
              </a:rPr>
              <a:t>. </a:t>
            </a: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>
                <a:latin typeface="Calibri" panose="020F0502020204030204" pitchFamily="34" charset="0"/>
              </a:rPr>
              <a:t>2</a:t>
            </a:r>
            <a:r>
              <a:rPr lang="el-GR" sz="1800" dirty="0" smtClean="0">
                <a:latin typeface="Calibri" panose="020F0502020204030204" pitchFamily="34" charset="0"/>
              </a:rPr>
              <a:t>. Μέθοδος </a:t>
            </a:r>
            <a:r>
              <a:rPr lang="el-GR" sz="1800" dirty="0">
                <a:latin typeface="Calibri" panose="020F0502020204030204" pitchFamily="34" charset="0"/>
              </a:rPr>
              <a:t>επιμερισμού της χρήσης του  εξοπλισμού στο έργο</a:t>
            </a:r>
            <a:r>
              <a:rPr lang="el-GR" sz="1800" dirty="0" smtClean="0">
                <a:latin typeface="Calibri" panose="020F0502020204030204" pitchFamily="34" charset="0"/>
              </a:rPr>
              <a:t>.</a:t>
            </a:r>
            <a:endParaRPr lang="el-GR" sz="2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8311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ΕΠΙΛΕΞΙΜΟΤΗΤΑ ΔΑΠΑΝΩΝ 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683568" y="1844824"/>
            <a:ext cx="8003232" cy="4242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2000" b="1" dirty="0">
                <a:latin typeface="Calibri" panose="020F0502020204030204" pitchFamily="34" charset="0"/>
              </a:rPr>
              <a:t>5</a:t>
            </a:r>
            <a:r>
              <a:rPr lang="el-GR" sz="2000" b="1" dirty="0" smtClean="0">
                <a:latin typeface="Calibri" panose="020F0502020204030204" pitchFamily="34" charset="0"/>
              </a:rPr>
              <a:t>. Δαπάνες </a:t>
            </a:r>
            <a:r>
              <a:rPr lang="el-GR" sz="2000" b="1" dirty="0">
                <a:latin typeface="Calibri" panose="020F0502020204030204" pitchFamily="34" charset="0"/>
              </a:rPr>
              <a:t>εξωτερικών συνεργατών/εμπειρογνωμόνων/υπηρεσιών</a:t>
            </a:r>
            <a:endParaRPr lang="el-GR" sz="2000" dirty="0">
              <a:latin typeface="Calibri" panose="020F0502020204030204" pitchFamily="34" charset="0"/>
            </a:endParaRP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 smtClean="0">
                <a:latin typeface="Calibri" panose="020F0502020204030204" pitchFamily="34" charset="0"/>
              </a:rPr>
              <a:t>Ελέγχεται </a:t>
            </a:r>
            <a:r>
              <a:rPr lang="el-GR" sz="1800" dirty="0">
                <a:latin typeface="Calibri" panose="020F0502020204030204" pitchFamily="34" charset="0"/>
              </a:rPr>
              <a:t>εάν οι δαπάνες σχετίζονται με το έργο, εάν προβλέπονταν στην εγκεκριμένη πρόταση καθώς και τα όρια και ο τρόπος πληρωμής αυτών. Ελέγχεται εάν δικαιολογείται η παροχή υπηρεσιών από τρίτους ως η πλέον κατάλληλη επιλογή.  Για την τεκμηρίωση των δαπανών της υπόψη κατηγορίας λαμβάνονται υπόψη τα ακόλουθα στοιχεία:</a:t>
            </a: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 smtClean="0">
                <a:latin typeface="Calibri" panose="020F0502020204030204" pitchFamily="34" charset="0"/>
              </a:rPr>
              <a:t>1. Συμβάσεις </a:t>
            </a:r>
            <a:r>
              <a:rPr lang="el-GR" sz="1800" dirty="0">
                <a:latin typeface="Calibri" panose="020F0502020204030204" pitchFamily="34" charset="0"/>
              </a:rPr>
              <a:t>και έγγραφα διαδικασιών ανάθεσης  (προκήρυξη, προσφορές, αξιολόγηση, κατακύρωση κ.α.).</a:t>
            </a: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 smtClean="0">
                <a:latin typeface="Calibri" panose="020F0502020204030204" pitchFamily="34" charset="0"/>
              </a:rPr>
              <a:t>2. Αποδείξεις </a:t>
            </a:r>
            <a:r>
              <a:rPr lang="el-GR" sz="1800" dirty="0">
                <a:latin typeface="Calibri" panose="020F0502020204030204" pitchFamily="34" charset="0"/>
              </a:rPr>
              <a:t>ή τιμολόγια παροχής υπηρεσιών στα οποία αναγράφεται το έργο. </a:t>
            </a: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>
                <a:latin typeface="Calibri" panose="020F0502020204030204" pitchFamily="34" charset="0"/>
              </a:rPr>
              <a:t>3</a:t>
            </a:r>
            <a:r>
              <a:rPr lang="el-GR" sz="1800" dirty="0" smtClean="0">
                <a:latin typeface="Calibri" panose="020F0502020204030204" pitchFamily="34" charset="0"/>
              </a:rPr>
              <a:t>. Παραδοτέα </a:t>
            </a:r>
            <a:r>
              <a:rPr lang="el-GR" sz="1800" dirty="0">
                <a:latin typeface="Calibri" panose="020F0502020204030204" pitchFamily="34" charset="0"/>
              </a:rPr>
              <a:t>και πρωτόκολλα παραλαβής παραδοτέων. </a:t>
            </a: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>
                <a:latin typeface="Calibri" panose="020F0502020204030204" pitchFamily="34" charset="0"/>
              </a:rPr>
              <a:t>4</a:t>
            </a:r>
            <a:r>
              <a:rPr lang="el-GR" sz="1800" dirty="0" smtClean="0">
                <a:latin typeface="Calibri" panose="020F0502020204030204" pitchFamily="34" charset="0"/>
              </a:rPr>
              <a:t>. Δικαιολογητικά </a:t>
            </a:r>
            <a:r>
              <a:rPr lang="el-GR" sz="1800" dirty="0">
                <a:latin typeface="Calibri" panose="020F0502020204030204" pitchFamily="34" charset="0"/>
              </a:rPr>
              <a:t>πληρωμής</a:t>
            </a:r>
            <a:r>
              <a:rPr lang="el-GR" sz="1800" dirty="0" smtClean="0">
                <a:latin typeface="Calibri" panose="020F0502020204030204" pitchFamily="34" charset="0"/>
              </a:rPr>
              <a:t>.</a:t>
            </a:r>
            <a:endParaRPr lang="el-GR" sz="2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523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ΕΠΙΛΕΞΙΜΟΤΗΤΑ ΔΑΠΑΝΩΝ 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251520" y="1700808"/>
            <a:ext cx="8640960" cy="4820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2000" b="1" dirty="0">
                <a:latin typeface="Calibri" panose="020F0502020204030204" pitchFamily="34" charset="0"/>
              </a:rPr>
              <a:t>6</a:t>
            </a:r>
            <a:r>
              <a:rPr lang="el-GR" sz="2000" b="1" dirty="0" smtClean="0">
                <a:latin typeface="Calibri" panose="020F0502020204030204" pitchFamily="34" charset="0"/>
              </a:rPr>
              <a:t>. Δαπάνες </a:t>
            </a:r>
            <a:r>
              <a:rPr lang="el-GR" sz="2000" b="1" dirty="0">
                <a:latin typeface="Calibri" panose="020F0502020204030204" pitchFamily="34" charset="0"/>
              </a:rPr>
              <a:t>δημοσίων έργων </a:t>
            </a:r>
            <a:endParaRPr lang="el-GR" sz="2000" dirty="0">
              <a:latin typeface="Calibri" panose="020F0502020204030204" pitchFamily="34" charset="0"/>
            </a:endParaRP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>
                <a:latin typeface="Calibri" panose="020F0502020204030204" pitchFamily="34" charset="0"/>
              </a:rPr>
              <a:t>Ελέγχεται εάν οι δαπάνες σχετίζονται με το έργο, εάν προβλέπονταν στην εγκεκριμένη πρόταση καθώς και τα όρια και ο τρόπος πληρωμής αυτών. Ελέγχεται  εάν έχουν υποβληθεί οι απαραίτητες από τη νομοθεσία μελέτες κι άδειες. Για την τεκμηρίωση των δαπανών της υπόψη κατηγορίας λαμβάνονται υπόψη τα ακόλουθα στοιχεία: </a:t>
            </a:r>
          </a:p>
          <a:p>
            <a:pPr>
              <a:spcAft>
                <a:spcPts val="800"/>
              </a:spcAft>
            </a:pPr>
            <a:r>
              <a:rPr lang="el-GR" sz="1800" dirty="0">
                <a:latin typeface="Calibri" panose="020F0502020204030204" pitchFamily="34" charset="0"/>
              </a:rPr>
              <a:t>1</a:t>
            </a:r>
            <a:r>
              <a:rPr lang="el-GR" sz="1800" dirty="0" smtClean="0">
                <a:latin typeface="Calibri" panose="020F0502020204030204" pitchFamily="34" charset="0"/>
              </a:rPr>
              <a:t>. Συμβάσεις </a:t>
            </a:r>
            <a:r>
              <a:rPr lang="el-GR" sz="1800" dirty="0">
                <a:latin typeface="Calibri" panose="020F0502020204030204" pitchFamily="34" charset="0"/>
              </a:rPr>
              <a:t>και έγγραφα διαδικασιών ανάθεσης (προκήρυξη, προσφορές, αξιολόγηση, κατακύρωση κ.α.).</a:t>
            </a:r>
          </a:p>
          <a:p>
            <a:pPr>
              <a:spcAft>
                <a:spcPts val="800"/>
              </a:spcAft>
            </a:pPr>
            <a:r>
              <a:rPr lang="el-GR" sz="1800" dirty="0">
                <a:latin typeface="Calibri" panose="020F0502020204030204" pitchFamily="34" charset="0"/>
              </a:rPr>
              <a:t>2</a:t>
            </a:r>
            <a:r>
              <a:rPr lang="el-GR" sz="1800" dirty="0" smtClean="0">
                <a:latin typeface="Calibri" panose="020F0502020204030204" pitchFamily="34" charset="0"/>
              </a:rPr>
              <a:t>. Πρωτόκολλα </a:t>
            </a:r>
            <a:r>
              <a:rPr lang="el-GR" sz="1800" dirty="0">
                <a:latin typeface="Calibri" panose="020F0502020204030204" pitchFamily="34" charset="0"/>
              </a:rPr>
              <a:t>παραλαβής έργου.</a:t>
            </a:r>
          </a:p>
          <a:p>
            <a:pPr>
              <a:spcAft>
                <a:spcPts val="800"/>
              </a:spcAft>
            </a:pPr>
            <a:r>
              <a:rPr lang="el-GR" sz="1800" dirty="0">
                <a:latin typeface="Calibri" panose="020F0502020204030204" pitchFamily="34" charset="0"/>
              </a:rPr>
              <a:t>3</a:t>
            </a:r>
            <a:r>
              <a:rPr lang="el-GR" sz="1800" dirty="0" smtClean="0">
                <a:latin typeface="Calibri" panose="020F0502020204030204" pitchFamily="34" charset="0"/>
              </a:rPr>
              <a:t>. Τιμολόγια</a:t>
            </a:r>
            <a:r>
              <a:rPr lang="el-GR" sz="1800" dirty="0">
                <a:latin typeface="Calibri" panose="020F0502020204030204" pitchFamily="34" charset="0"/>
              </a:rPr>
              <a:t>, λογαριασμοί εργολάβων, Ανακεφαλαιωτικοί Πίνακες Εργασιών.</a:t>
            </a:r>
          </a:p>
          <a:p>
            <a:pPr>
              <a:spcAft>
                <a:spcPts val="800"/>
              </a:spcAft>
            </a:pPr>
            <a:r>
              <a:rPr lang="el-GR" sz="1800" dirty="0">
                <a:latin typeface="Calibri" panose="020F0502020204030204" pitchFamily="34" charset="0"/>
              </a:rPr>
              <a:t>4</a:t>
            </a:r>
            <a:r>
              <a:rPr lang="el-GR" sz="1800" dirty="0" smtClean="0">
                <a:latin typeface="Calibri" panose="020F0502020204030204" pitchFamily="34" charset="0"/>
              </a:rPr>
              <a:t>. Δικαιολογητικά </a:t>
            </a:r>
            <a:r>
              <a:rPr lang="el-GR" sz="1800" dirty="0">
                <a:latin typeface="Calibri" panose="020F0502020204030204" pitchFamily="34" charset="0"/>
              </a:rPr>
              <a:t>πληρωμής.</a:t>
            </a:r>
          </a:p>
          <a:p>
            <a:pPr>
              <a:spcAft>
                <a:spcPts val="800"/>
              </a:spcAft>
            </a:pPr>
            <a:r>
              <a:rPr lang="el-GR" sz="1800" dirty="0">
                <a:latin typeface="Calibri" panose="020F0502020204030204" pitchFamily="34" charset="0"/>
              </a:rPr>
              <a:t>5</a:t>
            </a:r>
            <a:r>
              <a:rPr lang="el-GR" sz="1800" dirty="0" smtClean="0">
                <a:latin typeface="Calibri" panose="020F0502020204030204" pitchFamily="34" charset="0"/>
              </a:rPr>
              <a:t>. Οι </a:t>
            </a:r>
            <a:r>
              <a:rPr lang="el-GR" sz="1800" dirty="0">
                <a:latin typeface="Calibri" panose="020F0502020204030204" pitchFamily="34" charset="0"/>
              </a:rPr>
              <a:t>απαιτούμενες από την περιβαλλοντική νομοθεσία </a:t>
            </a:r>
            <a:r>
              <a:rPr lang="el-GR" sz="1800" dirty="0" smtClean="0">
                <a:latin typeface="Calibri" panose="020F0502020204030204" pitchFamily="34" charset="0"/>
              </a:rPr>
              <a:t>μελέτες, </a:t>
            </a:r>
            <a:r>
              <a:rPr lang="el-GR" sz="1800" dirty="0">
                <a:latin typeface="Calibri" panose="020F0502020204030204" pitchFamily="34" charset="0"/>
              </a:rPr>
              <a:t>άδειες εγκατάστασης και λειτουργίας, εφόσον απαιτούνται.</a:t>
            </a:r>
          </a:p>
          <a:p>
            <a:pPr>
              <a:spcAft>
                <a:spcPts val="800"/>
              </a:spcAft>
            </a:pPr>
            <a:r>
              <a:rPr lang="el-GR" sz="1800" dirty="0">
                <a:latin typeface="Calibri" panose="020F0502020204030204" pitchFamily="34" charset="0"/>
              </a:rPr>
              <a:t>6</a:t>
            </a:r>
            <a:r>
              <a:rPr lang="el-GR" sz="1800" dirty="0" smtClean="0">
                <a:latin typeface="Calibri" panose="020F0502020204030204" pitchFamily="34" charset="0"/>
              </a:rPr>
              <a:t>. Σε </a:t>
            </a:r>
            <a:r>
              <a:rPr lang="el-GR" sz="1800" dirty="0">
                <a:latin typeface="Calibri" panose="020F0502020204030204" pitchFamily="34" charset="0"/>
              </a:rPr>
              <a:t>περιπτώσεις δημοσίων έργων με υλοποίηση με αυτεπιστασία ημερολόγιο εργασιών</a:t>
            </a:r>
            <a:r>
              <a:rPr lang="el-GR" sz="1800" dirty="0" smtClean="0">
                <a:latin typeface="Calibri" panose="020F0502020204030204" pitchFamily="34" charset="0"/>
              </a:rPr>
              <a:t>.</a:t>
            </a:r>
            <a:endParaRPr lang="el-GR" sz="2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1753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ΕΠΙΛΕΞΙΜΟΤΗΤΑ ΔΑΠΑΝΩΝ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611560" y="1844824"/>
            <a:ext cx="8075240" cy="4617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altLang="el-GR" sz="2000" b="1" dirty="0" smtClean="0">
                <a:solidFill>
                  <a:srgbClr val="0F4F8F"/>
                </a:solidFill>
                <a:latin typeface="Calibri" panose="020F0502020204030204" pitchFamily="34" charset="0"/>
              </a:rPr>
              <a:t>Φόρος Προστιθέμενης Αξίας (</a:t>
            </a:r>
            <a:r>
              <a:rPr lang="el-GR" altLang="el-GR" sz="2000" b="1" dirty="0">
                <a:solidFill>
                  <a:srgbClr val="0F4F8F"/>
                </a:solidFill>
                <a:latin typeface="Calibri" panose="020F0502020204030204" pitchFamily="34" charset="0"/>
              </a:rPr>
              <a:t>ΦΠΑ) – </a:t>
            </a:r>
            <a:r>
              <a:rPr lang="en-US" altLang="el-GR" sz="2000" b="1" dirty="0" smtClean="0">
                <a:solidFill>
                  <a:srgbClr val="0F4F8F"/>
                </a:solidFill>
                <a:latin typeface="Calibri" panose="020F0502020204030204" pitchFamily="34" charset="0"/>
              </a:rPr>
              <a:t>V.A.T</a:t>
            </a:r>
            <a:r>
              <a:rPr lang="en-US" altLang="el-GR" sz="2000" b="1" dirty="0">
                <a:solidFill>
                  <a:srgbClr val="0F4F8F"/>
                </a:solidFill>
                <a:latin typeface="Calibri" panose="020F0502020204030204" pitchFamily="34" charset="0"/>
              </a:rPr>
              <a:t>.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 smtClean="0">
                <a:latin typeface="Calibri" panose="020F0502020204030204" pitchFamily="34" charset="0"/>
              </a:rPr>
              <a:t>Δεν </a:t>
            </a:r>
            <a:r>
              <a:rPr lang="el-GR" sz="1800" dirty="0">
                <a:latin typeface="Calibri" panose="020F0502020204030204" pitchFamily="34" charset="0"/>
              </a:rPr>
              <a:t>είναι επιλέξιμη δαπάνη ο ΦΠΑ που μπορεί να ανακτηθεί με οποιονδήποτε τρόπο ακόμα και αν δεν ανακτάται από τον Δικαιούχο. Ελέγχεται  πρόσφατη </a:t>
            </a:r>
            <a:r>
              <a:rPr lang="el-GR" sz="1800" dirty="0" smtClean="0">
                <a:latin typeface="Calibri" panose="020F0502020204030204" pitchFamily="34" charset="0"/>
              </a:rPr>
              <a:t>«Βεβαίωση </a:t>
            </a:r>
            <a:r>
              <a:rPr lang="el-GR" sz="1800" dirty="0">
                <a:latin typeface="Calibri" panose="020F0502020204030204" pitchFamily="34" charset="0"/>
              </a:rPr>
              <a:t>έναρξης </a:t>
            </a:r>
            <a:r>
              <a:rPr lang="el-GR" sz="1800" dirty="0" smtClean="0">
                <a:latin typeface="Calibri" panose="020F0502020204030204" pitchFamily="34" charset="0"/>
              </a:rPr>
              <a:t>εργασιών» </a:t>
            </a:r>
            <a:r>
              <a:rPr lang="el-GR" sz="1800" dirty="0">
                <a:latin typeface="Calibri" panose="020F0502020204030204" pitchFamily="34" charset="0"/>
              </a:rPr>
              <a:t>ή  «Βεβαίωση μεταβολής εργασιών μη φυσικού προσώπου»  από το TAXIS όπου αναγράφεται η υπαγωγή ή μη του φορέα σε καθεστώς ΦΠΑ (ΝΑΙ ή ΟΧΙ).</a:t>
            </a:r>
            <a:endParaRPr lang="el-GR" sz="1800" dirty="0" smtClean="0">
              <a:latin typeface="Calibri" panose="020F0502020204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1800" b="1" dirty="0">
                <a:latin typeface="Calibri" panose="020F0502020204030204" pitchFamily="34" charset="0"/>
              </a:rPr>
              <a:t>Εφόσον όμως το κόστος του Φ.Π.Α. καταχωρείται στο κωδικό 63.98 της Γενικής Λογιστικής, τότε θα πρέπει ο δικαιούχος να προσκομίζει  </a:t>
            </a:r>
            <a:r>
              <a:rPr lang="el-GR" sz="1800" b="1" u="sng" dirty="0">
                <a:latin typeface="Calibri" panose="020F0502020204030204" pitchFamily="34" charset="0"/>
              </a:rPr>
              <a:t>Βεβαίωση </a:t>
            </a:r>
            <a:r>
              <a:rPr lang="el-GR" sz="1800" b="1" u="sng" dirty="0" smtClean="0">
                <a:latin typeface="Calibri" panose="020F0502020204030204" pitchFamily="34" charset="0"/>
              </a:rPr>
              <a:t>αρμοδίως</a:t>
            </a:r>
            <a:r>
              <a:rPr lang="el-GR" sz="1800" b="1" dirty="0" smtClean="0">
                <a:latin typeface="Calibri" panose="020F0502020204030204" pitchFamily="34" charset="0"/>
              </a:rPr>
              <a:t>, </a:t>
            </a:r>
            <a:r>
              <a:rPr lang="el-GR" sz="1800" b="1" dirty="0">
                <a:latin typeface="Calibri" panose="020F0502020204030204" pitchFamily="34" charset="0"/>
              </a:rPr>
              <a:t>όπου να αναφέρεται ότι ο Φ.Π.Α. των δαπανών των συγχρηματοδοτούμενων έργων από τα ταμεία της Ευρωπαϊκής Ένωσης (π.χ. Ευρωπαϊκό Ταμείο Περιφερειακής Ανάπτυξης κλπ.) δεν συμψηφίζεται με τον Φ.Π.Α. των εκροών.</a:t>
            </a:r>
            <a:endParaRPr lang="el-GR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</a:endParaRPr>
          </a:p>
          <a:p>
            <a:endParaRPr lang="en-US" sz="2200" i="1" dirty="0">
              <a:solidFill>
                <a:srgbClr val="000000"/>
              </a:solidFill>
              <a:latin typeface="Calibri" panose="020F0502020204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l-GR" sz="2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0304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ΕΠΙΛΕΞΙΜΟΤΗΤΑ ΔΑΠΑΝΩΝ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539552" y="1844824"/>
            <a:ext cx="8147248" cy="4031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2000" b="1" dirty="0">
                <a:latin typeface="Calibri" panose="020F0502020204030204" pitchFamily="34" charset="0"/>
              </a:rPr>
              <a:t>Συμμόρφωση της δαπάνης με το εγκεκριμένο έργο – Πραγματοποίηση της δαπάνης</a:t>
            </a:r>
            <a:endParaRPr lang="el-GR" sz="2000" dirty="0" smtClean="0">
              <a:latin typeface="Calibri" panose="020F0502020204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14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l-GR" sz="1800" dirty="0" smtClean="0">
                <a:latin typeface="Calibri" panose="020F0502020204030204" pitchFamily="34" charset="0"/>
              </a:rPr>
              <a:t>Εάν </a:t>
            </a:r>
            <a:r>
              <a:rPr lang="el-GR" sz="1800" dirty="0">
                <a:latin typeface="Calibri" panose="020F0502020204030204" pitchFamily="34" charset="0"/>
              </a:rPr>
              <a:t>η δηλούμενη δαπάνη περιγράφεται στην εγκεκριμένη πρόταση ως αντίστοιχη κατηγορία δαπανών</a:t>
            </a:r>
            <a:r>
              <a:rPr lang="el-GR" sz="18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lnSpc>
                <a:spcPct val="114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l-GR" sz="1800" dirty="0">
                <a:latin typeface="Calibri" panose="020F0502020204030204" pitchFamily="34" charset="0"/>
              </a:rPr>
              <a:t>Εάν η δηλούμενη δαπάνη είναι επιλέξιμη στο πλαίσιο της δηλούμενης κατηγορίας</a:t>
            </a:r>
            <a:r>
              <a:rPr lang="el-GR" sz="18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lnSpc>
                <a:spcPct val="114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l-GR" sz="1800" dirty="0">
                <a:latin typeface="Calibri" panose="020F0502020204030204" pitchFamily="34" charset="0"/>
              </a:rPr>
              <a:t>Εάν έχουν τηρηθεί οι επί μέρους κατηγορίες επιλέξιμων δαπανών ανά εταίρο</a:t>
            </a:r>
            <a:r>
              <a:rPr lang="el-GR" sz="18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lnSpc>
                <a:spcPct val="114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l-GR" sz="1800" dirty="0">
                <a:latin typeface="Calibri" panose="020F0502020204030204" pitchFamily="34" charset="0"/>
              </a:rPr>
              <a:t>Εάν οι δαπάνες έχουν κατανεμηθεί σωστά στα επί μέρους πακέτα εργασίας και στις αντίστοιχες κατηγορίες επιλέξιμων δαπανών</a:t>
            </a:r>
            <a:r>
              <a:rPr lang="el-GR" sz="18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lnSpc>
                <a:spcPct val="114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9689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ΕΠΙΛΕΞΙΜΟΤΗΤΑ ΔΑΠΑΝΩΝ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462372" y="1700808"/>
            <a:ext cx="82192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latin typeface="Calibri" panose="020F0502020204030204" pitchFamily="34" charset="0"/>
              </a:rPr>
              <a:t>Προκειμένου να επαληθευτεί η πραγματοποίηση της δαπάνης λαμβάνονται υπόψη τα ακόλουθα</a:t>
            </a:r>
            <a:r>
              <a:rPr lang="el-GR" sz="2000" dirty="0" smtClean="0">
                <a:latin typeface="Calibri" panose="020F0502020204030204" pitchFamily="34" charset="0"/>
              </a:rPr>
              <a:t>:</a:t>
            </a:r>
          </a:p>
          <a:p>
            <a:endParaRPr lang="el-GR" sz="2000" dirty="0">
              <a:latin typeface="Calibri" panose="020F0502020204030204" pitchFamily="34" charset="0"/>
            </a:endParaRPr>
          </a:p>
          <a:p>
            <a:r>
              <a:rPr lang="el-GR" sz="2000" dirty="0" smtClean="0">
                <a:latin typeface="Calibri" panose="020F0502020204030204" pitchFamily="34" charset="0"/>
              </a:rPr>
              <a:t>• Η </a:t>
            </a:r>
            <a:r>
              <a:rPr lang="el-GR" sz="2000" dirty="0">
                <a:latin typeface="Calibri" panose="020F0502020204030204" pitchFamily="34" charset="0"/>
              </a:rPr>
              <a:t>ύπαρξη των προβλεπόμενων παραστατικών από </a:t>
            </a:r>
            <a:r>
              <a:rPr lang="el-GR" sz="2000" dirty="0" smtClean="0">
                <a:latin typeface="Calibri" panose="020F0502020204030204" pitchFamily="34" charset="0"/>
              </a:rPr>
              <a:t>το </a:t>
            </a:r>
            <a:r>
              <a:rPr lang="el-GR" sz="2000" dirty="0">
                <a:latin typeface="Calibri" panose="020F0502020204030204" pitchFamily="34" charset="0"/>
              </a:rPr>
              <a:t>αντίστοιχο νομοθετικό πλαίσιο του </a:t>
            </a:r>
            <a:r>
              <a:rPr lang="el-GR" sz="2000" dirty="0" smtClean="0">
                <a:latin typeface="Calibri" panose="020F0502020204030204" pitchFamily="34" charset="0"/>
              </a:rPr>
              <a:t>κράτους. </a:t>
            </a:r>
            <a:r>
              <a:rPr lang="el-GR" sz="2000" dirty="0">
                <a:latin typeface="Calibri" panose="020F0502020204030204" pitchFamily="34" charset="0"/>
              </a:rPr>
              <a:t>Δαπάνες που δε συνοδεύονται από αντίστοιχα παραστατικά δεν επαληθεύονται. </a:t>
            </a:r>
            <a:endParaRPr lang="el-GR" sz="2000" dirty="0" smtClean="0">
              <a:latin typeface="Calibri" panose="020F0502020204030204" pitchFamily="34" charset="0"/>
            </a:endParaRPr>
          </a:p>
          <a:p>
            <a:endParaRPr lang="el-GR" sz="2000" dirty="0">
              <a:latin typeface="Calibri" panose="020F0502020204030204" pitchFamily="34" charset="0"/>
            </a:endParaRPr>
          </a:p>
          <a:p>
            <a:r>
              <a:rPr lang="el-GR" sz="2000" dirty="0" smtClean="0">
                <a:latin typeface="Calibri" panose="020F0502020204030204" pitchFamily="34" charset="0"/>
              </a:rPr>
              <a:t>• Στην </a:t>
            </a:r>
            <a:r>
              <a:rPr lang="el-GR" sz="2000" dirty="0">
                <a:latin typeface="Calibri" panose="020F0502020204030204" pitchFamily="34" charset="0"/>
              </a:rPr>
              <a:t>περίπτωση πληρωμών τοις μετρητοίς προσκομίζονται τα λογιστικά άρθρα των ταμειακών εγγραφών και η κίνηση του ταμείου. </a:t>
            </a:r>
          </a:p>
          <a:p>
            <a:r>
              <a:rPr lang="el-GR" sz="2000" dirty="0">
                <a:latin typeface="Calibri" panose="020F0502020204030204" pitchFamily="34" charset="0"/>
              </a:rPr>
              <a:t> </a:t>
            </a:r>
            <a:endParaRPr lang="el-GR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918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ΕΠΙΛΕΞΙΜΟΤΗΤΑ ΔΑΠΑΝΩΝ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462372" y="1700808"/>
            <a:ext cx="82192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latin typeface="Calibri" panose="020F0502020204030204" pitchFamily="34" charset="0"/>
              </a:rPr>
              <a:t> </a:t>
            </a:r>
            <a:r>
              <a:rPr lang="el-GR" sz="2000" u="sng" dirty="0" smtClean="0">
                <a:latin typeface="Calibri" panose="020F0502020204030204" pitchFamily="34" charset="0"/>
              </a:rPr>
              <a:t>Περαιτέρω </a:t>
            </a:r>
            <a:r>
              <a:rPr lang="el-GR" sz="2000" u="sng" dirty="0">
                <a:latin typeface="Calibri" panose="020F0502020204030204" pitchFamily="34" charset="0"/>
              </a:rPr>
              <a:t>εξετάζεται</a:t>
            </a:r>
            <a:r>
              <a:rPr lang="el-GR" sz="2000" dirty="0">
                <a:latin typeface="Calibri" panose="020F0502020204030204" pitchFamily="34" charset="0"/>
              </a:rPr>
              <a:t>:</a:t>
            </a:r>
          </a:p>
          <a:p>
            <a:r>
              <a:rPr lang="el-GR" sz="2000" dirty="0" smtClean="0">
                <a:latin typeface="Calibri" panose="020F0502020204030204" pitchFamily="34" charset="0"/>
              </a:rPr>
              <a:t>• Αν </a:t>
            </a:r>
            <a:r>
              <a:rPr lang="el-GR" sz="2000" dirty="0">
                <a:latin typeface="Calibri" panose="020F0502020204030204" pitchFamily="34" charset="0"/>
              </a:rPr>
              <a:t>η δαπάνη έχει πραγματοποιηθεί εντός της επιλέξιμης χρονικής περιόδου όπως αυτή προσδιορίζεται στη Σύμβαση Χρηματοδότησης και στο Τεχνικό Δελτίο του έργου</a:t>
            </a:r>
            <a:r>
              <a:rPr lang="el-GR" sz="2000" dirty="0" smtClean="0">
                <a:latin typeface="Calibri" panose="020F0502020204030204" pitchFamily="34" charset="0"/>
              </a:rPr>
              <a:t>. </a:t>
            </a:r>
            <a:endParaRPr lang="el-GR" sz="2000" dirty="0">
              <a:latin typeface="Calibri" panose="020F0502020204030204" pitchFamily="34" charset="0"/>
            </a:endParaRPr>
          </a:p>
          <a:p>
            <a:r>
              <a:rPr lang="el-GR" sz="2000" dirty="0" smtClean="0">
                <a:latin typeface="Calibri" panose="020F0502020204030204" pitchFamily="34" charset="0"/>
              </a:rPr>
              <a:t>• Αν </a:t>
            </a:r>
            <a:r>
              <a:rPr lang="el-GR" sz="2000" dirty="0">
                <a:latin typeface="Calibri" panose="020F0502020204030204" pitchFamily="34" charset="0"/>
              </a:rPr>
              <a:t>η δαπάνη έχει πραγματοποιηθεί εντός της περιόδου αναφοράς του αιτήματος επαλήθευσης</a:t>
            </a:r>
            <a:r>
              <a:rPr lang="el-GR" sz="2000" dirty="0" smtClean="0">
                <a:latin typeface="Calibri" panose="020F0502020204030204" pitchFamily="34" charset="0"/>
              </a:rPr>
              <a:t>. </a:t>
            </a:r>
            <a:endParaRPr lang="el-GR" sz="2000" dirty="0">
              <a:latin typeface="Calibri" panose="020F0502020204030204" pitchFamily="34" charset="0"/>
            </a:endParaRPr>
          </a:p>
          <a:p>
            <a:r>
              <a:rPr lang="el-GR" sz="2000" dirty="0" smtClean="0">
                <a:latin typeface="Calibri" panose="020F0502020204030204" pitchFamily="34" charset="0"/>
              </a:rPr>
              <a:t>• Αν </a:t>
            </a:r>
            <a:r>
              <a:rPr lang="el-GR" sz="2000" dirty="0">
                <a:latin typeface="Calibri" panose="020F0502020204030204" pitchFamily="34" charset="0"/>
              </a:rPr>
              <a:t>υπάρχουν παραδοτέα για την αντίστοιχη δαπάνη και ειδικότερα: </a:t>
            </a:r>
          </a:p>
          <a:p>
            <a:r>
              <a:rPr lang="el-GR" sz="2000" dirty="0" smtClean="0">
                <a:latin typeface="Calibri" panose="020F0502020204030204" pitchFamily="34" charset="0"/>
              </a:rPr>
              <a:t>(α). επιβεβαιώνεται </a:t>
            </a:r>
            <a:r>
              <a:rPr lang="el-GR" sz="2000" dirty="0">
                <a:latin typeface="Calibri" panose="020F0502020204030204" pitchFamily="34" charset="0"/>
              </a:rPr>
              <a:t>η ύπαρξη των παραδοτέων ή των τμημάτων των </a:t>
            </a:r>
            <a:r>
              <a:rPr lang="el-GR" sz="2000" dirty="0" smtClean="0">
                <a:latin typeface="Calibri" panose="020F0502020204030204" pitchFamily="34" charset="0"/>
              </a:rPr>
              <a:t>παραδοτέων.</a:t>
            </a:r>
            <a:endParaRPr lang="el-GR" sz="2000" dirty="0">
              <a:latin typeface="Calibri" panose="020F0502020204030204" pitchFamily="34" charset="0"/>
            </a:endParaRPr>
          </a:p>
          <a:p>
            <a:r>
              <a:rPr lang="el-GR" sz="2000" dirty="0" smtClean="0">
                <a:latin typeface="Calibri" panose="020F0502020204030204" pitchFamily="34" charset="0"/>
              </a:rPr>
              <a:t>(β). η </a:t>
            </a:r>
            <a:r>
              <a:rPr lang="el-GR" sz="2000" dirty="0">
                <a:latin typeface="Calibri" panose="020F0502020204030204" pitchFamily="34" charset="0"/>
              </a:rPr>
              <a:t>ύπαρξη πρωτοκόλλων παραλαβής των παραδοτέων και πρωτοκόλλου </a:t>
            </a:r>
            <a:r>
              <a:rPr lang="el-GR" sz="2000" dirty="0" smtClean="0">
                <a:latin typeface="Calibri" panose="020F0502020204030204" pitchFamily="34" charset="0"/>
              </a:rPr>
              <a:t>παραλαβής</a:t>
            </a:r>
            <a:endParaRPr lang="el-GR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6551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ΕΠΙΛΕΞΙΜΟΤΗΤΑ ΔΑΠΑΝΩΝ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467544" y="1844824"/>
            <a:ext cx="8219256" cy="4079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b="1" dirty="0">
                <a:latin typeface="Calibri" panose="020F0502020204030204" pitchFamily="34" charset="0"/>
              </a:rPr>
              <a:t>Μη διπλή χρηματοδότηση της δηλούμενης δαπάνης</a:t>
            </a:r>
            <a:endParaRPr lang="el-GR" sz="1800" dirty="0">
              <a:latin typeface="Calibri" panose="020F0502020204030204" pitchFamily="34" charset="0"/>
            </a:endParaRP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>
                <a:latin typeface="Calibri" panose="020F0502020204030204" pitchFamily="34" charset="0"/>
              </a:rPr>
              <a:t>Σκοπός του ελέγχου είναι να διασφαλιστεί ότι η εν λόγω δαπάνη δεν χρηματοδοτείται ή δεν έχει χρηματοδοτηθεί ή δεν έχει υποβληθεί προς χρηματοδότηση από άλλη εθνική ή κοινοτική </a:t>
            </a:r>
            <a:r>
              <a:rPr lang="el-GR" sz="1800" dirty="0" smtClean="0">
                <a:latin typeface="Calibri" panose="020F0502020204030204" pitchFamily="34" charset="0"/>
              </a:rPr>
              <a:t>πηγή. Προκειμένου </a:t>
            </a:r>
            <a:r>
              <a:rPr lang="el-GR" sz="1800" dirty="0">
                <a:latin typeface="Calibri" panose="020F0502020204030204" pitchFamily="34" charset="0"/>
              </a:rPr>
              <a:t>να επιβεβαιώνεται η μη διπλή χρηματοδότηση θα πρέπει:</a:t>
            </a: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 smtClean="0">
                <a:latin typeface="Calibri" panose="020F0502020204030204" pitchFamily="34" charset="0"/>
              </a:rPr>
              <a:t>• Τα </a:t>
            </a:r>
            <a:r>
              <a:rPr lang="el-GR" sz="1800" dirty="0">
                <a:latin typeface="Calibri" panose="020F0502020204030204" pitchFamily="34" charset="0"/>
              </a:rPr>
              <a:t>πρωτότυπα παραστατικά που εκδίδονται να φέρουν σήμανση με ειδική σφραγίδα στην οποία αναφέρεται το ακρωνύμιο, το Πρόγραμμα και σε περίπτωση επιμεριζόμενης δαπάνης και το επιλέξιμο ποσόν. </a:t>
            </a: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 smtClean="0">
                <a:latin typeface="Calibri" panose="020F0502020204030204" pitchFamily="34" charset="0"/>
              </a:rPr>
              <a:t>• Η </a:t>
            </a:r>
            <a:r>
              <a:rPr lang="el-GR" sz="1800" dirty="0">
                <a:latin typeface="Calibri" panose="020F0502020204030204" pitchFamily="34" charset="0"/>
              </a:rPr>
              <a:t>καταχώρηση της δαπάνης να γίνεται σε ειδική για την πράξη λογιστική μερίδα.</a:t>
            </a: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 smtClean="0">
                <a:latin typeface="Calibri" panose="020F0502020204030204" pitchFamily="34" charset="0"/>
              </a:rPr>
              <a:t>• Στις </a:t>
            </a:r>
            <a:r>
              <a:rPr lang="el-GR" sz="1800" dirty="0">
                <a:latin typeface="Calibri" panose="020F0502020204030204" pitchFamily="34" charset="0"/>
              </a:rPr>
              <a:t>συμβάσεις που αφορούν στην πράξη να γίνεται αναφορά του ακρωνυμίου και του Προγράμματος</a:t>
            </a:r>
            <a:r>
              <a:rPr lang="el-GR" sz="1800" dirty="0" smtClean="0">
                <a:latin typeface="Calibri" panose="020F0502020204030204" pitchFamily="34" charset="0"/>
              </a:rPr>
              <a:t>.</a:t>
            </a:r>
            <a:endParaRPr lang="el-GR" sz="2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6960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r>
              <a:rPr lang="el-GR" altLang="el-GR" sz="2200" b="1" dirty="0" smtClean="0">
                <a:solidFill>
                  <a:srgbClr val="0F4F8F"/>
                </a:solidFill>
              </a:rPr>
              <a:t>ΕΠΙΛΕΞΙΜΟΤΗΤΑ </a:t>
            </a:r>
            <a:r>
              <a:rPr lang="el-GR" altLang="el-GR" sz="2200" b="1" dirty="0">
                <a:solidFill>
                  <a:srgbClr val="0F4F8F"/>
                </a:solidFill>
              </a:rPr>
              <a:t>ΔΑΠΑΝΩΝ 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Η 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Προγραμματική Σύμβαση υποβάλλεται μαζί με την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πρόταση 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και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 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ελεγχόμενος φορέας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αξιολογείται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ως 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προς την επάρκειά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του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457200" indent="-457200">
              <a:buAutoNum type="arabicPeriod"/>
            </a:pP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 ελεγχόμενος φορέας που αναλαμβάνει την υλοποίηση του έργου ακολουθεί τις απαιτήσεις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του 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ν.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4412/2016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endParaRPr lang="el-G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AutoNum type="arabicPeriod"/>
            </a:pP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Υλοποιούνται σύμφωνα με το άρθρο 100 του ν. 3852/2010.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0024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29135" y="774700"/>
            <a:ext cx="9144000" cy="622684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16" name="12 - Ορθογώνιο"/>
          <p:cNvSpPr/>
          <p:nvPr/>
        </p:nvSpPr>
        <p:spPr>
          <a:xfrm>
            <a:off x="899592" y="1772816"/>
            <a:ext cx="7488832" cy="3477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F4F8F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ＭＳ Ｐゴシック" pitchFamily="34" charset="-128"/>
              </a:rPr>
              <a:t>THANK YOU FOR YOUR ATTENTION </a:t>
            </a:r>
          </a:p>
          <a:p>
            <a:pPr algn="ctr">
              <a:defRPr/>
            </a:pPr>
            <a:r>
              <a:rPr lang="en-US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F4F8F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ＭＳ Ｐゴシック" pitchFamily="34" charset="-128"/>
              </a:rPr>
              <a:t>ANY QUESTIONS</a:t>
            </a:r>
            <a:r>
              <a:rPr lang="en-US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F4F8F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ＭＳ Ｐゴシック" pitchFamily="34" charset="-128"/>
              </a:rPr>
              <a:t>?</a:t>
            </a:r>
          </a:p>
          <a:p>
            <a:pPr>
              <a:defRPr/>
            </a:pPr>
            <a:endPara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8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Salonidis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Theofylaktos</a:t>
            </a:r>
            <a:endParaRPr lang="el-GR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HEAD OF FIRST </a:t>
            </a: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LEVEL CONTROL UNIT</a:t>
            </a:r>
            <a:endParaRPr lang="el-GR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MANAGING AUTHORITY OF EUROPEAN TERRITORIAL PROGRAMMES</a:t>
            </a:r>
          </a:p>
          <a:p>
            <a:pPr>
              <a:defRPr/>
            </a:pPr>
            <a:endParaRPr lang="el-GR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Tel</a:t>
            </a: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 +30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2310 469600</a:t>
            </a: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-mail: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  <a:hlinkClick r:id="rId2"/>
              </a:rPr>
              <a:t>interreg@mou.gr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e-mail: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  <a:hlinkClick r:id="rId3"/>
              </a:rPr>
              <a:t>kxristodoulou@mou.gr</a:t>
            </a:r>
            <a:endParaRPr lang="en-US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" name="Picture 6" descr="http://www.kentwideds.org/images/inf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49" y="2708920"/>
            <a:ext cx="824432" cy="670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5930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74700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51698"/>
            <a:ext cx="6840760" cy="400110"/>
          </a:xfrm>
        </p:spPr>
        <p:txBody>
          <a:bodyPr wrap="square">
            <a:spAutoFit/>
          </a:bodyPr>
          <a:lstStyle/>
          <a:p>
            <a:r>
              <a:rPr lang="el-GR" altLang="el-GR" sz="2000" b="1" dirty="0" smtClean="0">
                <a:solidFill>
                  <a:srgbClr val="0F4F8F"/>
                </a:solidFill>
                <a:cs typeface="+mn-cs"/>
              </a:rPr>
              <a:t> </a:t>
            </a:r>
            <a:r>
              <a:rPr lang="en-US" altLang="el-GR" sz="2000" b="1" dirty="0" smtClean="0">
                <a:solidFill>
                  <a:srgbClr val="0F4F8F"/>
                </a:solidFill>
                <a:cs typeface="+mn-cs"/>
              </a:rPr>
              <a:t>1. </a:t>
            </a:r>
            <a:r>
              <a:rPr lang="el-GR" altLang="el-GR" sz="2000" b="1" dirty="0" smtClean="0">
                <a:solidFill>
                  <a:srgbClr val="0F4F8F"/>
                </a:solidFill>
                <a:cs typeface="+mn-cs"/>
              </a:rPr>
              <a:t>ΝΟΜΟΘΕΣΙΑ - </a:t>
            </a:r>
            <a:r>
              <a:rPr lang="en-US" altLang="el-GR" sz="2000" b="1" dirty="0" smtClean="0">
                <a:solidFill>
                  <a:srgbClr val="0F4F8F"/>
                </a:solidFill>
                <a:cs typeface="+mn-cs"/>
              </a:rPr>
              <a:t>LEGISLATION</a:t>
            </a:r>
            <a:endParaRPr lang="el-GR" altLang="el-GR" sz="20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700808"/>
            <a:ext cx="80032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Regulation</a:t>
            </a:r>
            <a:r>
              <a:rPr lang="el-G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(EU) </a:t>
            </a:r>
            <a:r>
              <a:rPr lang="el-G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1303/2013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Common Provisions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endParaRPr lang="el-GR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l-GR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Regulation</a:t>
            </a:r>
            <a:r>
              <a:rPr lang="el-G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(EU)</a:t>
            </a:r>
            <a:r>
              <a:rPr lang="el-G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1299/2013, </a:t>
            </a:r>
            <a:r>
              <a:rPr lang="en-GB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 Provisions for the support from the European Regional Development Fund to the European</a:t>
            </a:r>
            <a:r>
              <a:rPr lang="el-G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</a:t>
            </a:r>
            <a:r>
              <a:rPr lang="en-GB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erritorial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GB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o-operation </a:t>
            </a:r>
            <a:r>
              <a:rPr lang="en-GB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goal,</a:t>
            </a:r>
            <a:endParaRPr lang="el-GR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b="1" dirty="0" smtClean="0">
              <a:solidFill>
                <a:srgbClr val="000000"/>
              </a:solidFill>
              <a:latin typeface="EUAlbertina"/>
            </a:endParaRPr>
          </a:p>
          <a:p>
            <a:r>
              <a:rPr lang="en-GB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Regulation (EU) 447/2014, Pre-accession assistance (IPA II)  </a:t>
            </a:r>
            <a:endParaRPr lang="el-GR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l-GR" sz="22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en-GB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Regulation (EU) </a:t>
            </a:r>
            <a:r>
              <a:rPr lang="en-GB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l-G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81</a:t>
            </a:r>
            <a:r>
              <a:rPr lang="en-GB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/2014</a:t>
            </a:r>
            <a:r>
              <a:rPr lang="el-G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eligibility of expenditure for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ooperation Programmes,</a:t>
            </a:r>
            <a:endParaRPr lang="el-GR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l-GR" sz="22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2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European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Commission Guidance for Member States on Management Verifications</a:t>
            </a:r>
            <a:r>
              <a:rPr lang="el-G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(EGESIF 14_12 final 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</a:t>
            </a:r>
            <a:r>
              <a:rPr lang="el-G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el-GR" sz="22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3815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r>
              <a:rPr lang="en-US" altLang="el-GR" sz="2200" b="1" dirty="0" smtClean="0">
                <a:solidFill>
                  <a:srgbClr val="0F4F8F"/>
                </a:solidFill>
                <a:cs typeface="+mn-cs"/>
              </a:rPr>
              <a:t>2. </a:t>
            </a:r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ΕΠΙΛΕΞΙΜΟΤΗΤΑ ΔΑΠΑΝΩΝ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800" b="1" dirty="0">
                <a:latin typeface="Calibri" panose="020F0502020204030204" pitchFamily="34" charset="0"/>
              </a:rPr>
              <a:t>ΓΕΝΙΚΟΙ ΚΑΝΟΝΕΣ ΕΠΙΛΕΞΙΜΟΤΗΤΑΣ ΔΑΠΑΝΩΝ</a:t>
            </a:r>
            <a:endParaRPr lang="en-GB" sz="1800" b="1" dirty="0">
              <a:latin typeface="Calibri" panose="020F0502020204030204" pitchFamily="34" charset="0"/>
            </a:endParaRPr>
          </a:p>
          <a:p>
            <a:endParaRPr lang="en-US" sz="1800" dirty="0" smtClean="0">
              <a:latin typeface="Calibri" panose="020F0502020204030204" pitchFamily="34" charset="0"/>
            </a:endParaRPr>
          </a:p>
          <a:p>
            <a:r>
              <a:rPr lang="el-GR" sz="1800" dirty="0" smtClean="0">
                <a:latin typeface="Calibri" panose="020F0502020204030204" pitchFamily="34" charset="0"/>
              </a:rPr>
              <a:t>Οι </a:t>
            </a:r>
            <a:r>
              <a:rPr lang="el-GR" sz="1800" dirty="0">
                <a:latin typeface="Calibri" panose="020F0502020204030204" pitchFamily="34" charset="0"/>
              </a:rPr>
              <a:t>δαπάνες είναι επιλέξιμες εφόσον είναι </a:t>
            </a:r>
            <a:r>
              <a:rPr lang="el-GR" sz="1800" b="1" dirty="0">
                <a:latin typeface="Calibri" panose="020F0502020204030204" pitchFamily="34" charset="0"/>
              </a:rPr>
              <a:t>νόμιμες</a:t>
            </a:r>
            <a:r>
              <a:rPr lang="el-GR" sz="1800" dirty="0">
                <a:latin typeface="Calibri" panose="020F0502020204030204" pitchFamily="34" charset="0"/>
              </a:rPr>
              <a:t> και </a:t>
            </a:r>
            <a:r>
              <a:rPr lang="el-GR" sz="1800" b="1" dirty="0">
                <a:latin typeface="Calibri" panose="020F0502020204030204" pitchFamily="34" charset="0"/>
              </a:rPr>
              <a:t>κανονικές</a:t>
            </a:r>
            <a:r>
              <a:rPr lang="el-GR" sz="1800" dirty="0">
                <a:latin typeface="Calibri" panose="020F0502020204030204" pitchFamily="34" charset="0"/>
              </a:rPr>
              <a:t>  και έχουν χρησιμοποιηθεί σύμφωνα με την </a:t>
            </a:r>
            <a:r>
              <a:rPr lang="el-GR" sz="1800" b="1" dirty="0">
                <a:latin typeface="Calibri" panose="020F0502020204030204" pitchFamily="34" charset="0"/>
              </a:rPr>
              <a:t>αρχή της</a:t>
            </a:r>
            <a:r>
              <a:rPr lang="el-GR" sz="1800" dirty="0">
                <a:latin typeface="Calibri" panose="020F0502020204030204" pitchFamily="34" charset="0"/>
              </a:rPr>
              <a:t> </a:t>
            </a:r>
            <a:r>
              <a:rPr lang="el-GR" sz="1800" b="1" dirty="0">
                <a:latin typeface="Calibri" panose="020F0502020204030204" pitchFamily="34" charset="0"/>
              </a:rPr>
              <a:t>χρηστής δημοσιονομικής διαχείρισης</a:t>
            </a:r>
            <a:r>
              <a:rPr lang="el-GR" sz="1800" dirty="0">
                <a:latin typeface="Calibri" panose="020F0502020204030204" pitchFamily="34" charset="0"/>
              </a:rPr>
              <a:t> δηλαδή σύμφωνα με τις αρχές της </a:t>
            </a:r>
            <a:r>
              <a:rPr lang="el-GR" sz="1800" b="1" dirty="0">
                <a:latin typeface="Calibri" panose="020F0502020204030204" pitchFamily="34" charset="0"/>
              </a:rPr>
              <a:t>οικονομίας</a:t>
            </a:r>
            <a:r>
              <a:rPr lang="el-GR" sz="1800" dirty="0">
                <a:latin typeface="Calibri" panose="020F0502020204030204" pitchFamily="34" charset="0"/>
              </a:rPr>
              <a:t> της </a:t>
            </a:r>
            <a:r>
              <a:rPr lang="el-GR" sz="1800" b="1" dirty="0">
                <a:latin typeface="Calibri" panose="020F0502020204030204" pitchFamily="34" charset="0"/>
              </a:rPr>
              <a:t>αποτελεσματικότητας</a:t>
            </a:r>
            <a:r>
              <a:rPr lang="el-GR" sz="1800" dirty="0">
                <a:latin typeface="Calibri" panose="020F0502020204030204" pitchFamily="34" charset="0"/>
              </a:rPr>
              <a:t> και της </a:t>
            </a:r>
            <a:r>
              <a:rPr lang="el-GR" sz="1800" b="1" dirty="0">
                <a:latin typeface="Calibri" panose="020F0502020204030204" pitchFamily="34" charset="0"/>
              </a:rPr>
              <a:t>αποδοτικότητας</a:t>
            </a:r>
            <a:r>
              <a:rPr lang="el-GR" sz="1800" dirty="0">
                <a:latin typeface="Calibri" panose="020F0502020204030204" pitchFamily="34" charset="0"/>
              </a:rPr>
              <a:t>. </a:t>
            </a:r>
            <a:endParaRPr lang="en-US" sz="1800" dirty="0" smtClean="0">
              <a:latin typeface="Calibri" panose="020F0502020204030204" pitchFamily="34" charset="0"/>
            </a:endParaRPr>
          </a:p>
          <a:p>
            <a:endParaRPr lang="en-GB" sz="1800" dirty="0">
              <a:latin typeface="Calibri" panose="020F0502020204030204" pitchFamily="34" charset="0"/>
            </a:endParaRPr>
          </a:p>
          <a:p>
            <a:r>
              <a:rPr lang="el-GR" sz="1800" dirty="0" smtClean="0">
                <a:latin typeface="Calibri" panose="020F0502020204030204" pitchFamily="34" charset="0"/>
              </a:rPr>
              <a:t>Η </a:t>
            </a:r>
            <a:r>
              <a:rPr lang="el-GR" sz="1800" b="1" dirty="0">
                <a:latin typeface="Calibri" panose="020F0502020204030204" pitchFamily="34" charset="0"/>
              </a:rPr>
              <a:t>αρχή της οικονομίας</a:t>
            </a:r>
            <a:r>
              <a:rPr lang="el-GR" sz="1800" dirty="0">
                <a:latin typeface="Calibri" panose="020F0502020204030204" pitchFamily="34" charset="0"/>
              </a:rPr>
              <a:t> ορίζει ότι τα μέσα που χρησιμοποιούνται από το δικαιούχο για την υλοποίηση συγκεκριμένης δράσης της εγκεκριμένης πράξης/έργου καθίστανται εγκαίρως διαθέσιμα στην ενδεδειγμένη ποσότητα και ποιότητα και στην καλύτερη τιμή.</a:t>
            </a:r>
            <a:endParaRPr lang="en-GB" sz="1800" dirty="0">
              <a:latin typeface="Calibri" panose="020F0502020204030204" pitchFamily="34" charset="0"/>
            </a:endParaRPr>
          </a:p>
          <a:p>
            <a:endParaRPr lang="el-GR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4093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ΕΠΙΛΕΞΙΜΟΤΗΤΑ ΔΑΠΑΝΩΝ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4342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latin typeface="Calibri"/>
                <a:ea typeface="Calibri"/>
                <a:cs typeface="Times New Roman"/>
              </a:rPr>
              <a:t>O</a:t>
            </a:r>
            <a:r>
              <a:rPr lang="el-GR" sz="1800" b="1" dirty="0">
                <a:latin typeface="Calibri"/>
                <a:ea typeface="Calibri"/>
                <a:cs typeface="Times New Roman"/>
              </a:rPr>
              <a:t>ι δαπάνες είναι επιλέξιμες </a:t>
            </a:r>
            <a:r>
              <a:rPr lang="el-GR" sz="1800" b="1" dirty="0" smtClean="0">
                <a:latin typeface="Calibri"/>
                <a:ea typeface="Calibri"/>
                <a:cs typeface="Times New Roman"/>
              </a:rPr>
              <a:t>εφόσον</a:t>
            </a:r>
            <a:r>
              <a:rPr lang="en-US" sz="1800" b="1" dirty="0" smtClean="0">
                <a:latin typeface="Calibri"/>
                <a:ea typeface="Calibri"/>
                <a:cs typeface="Times New Roman"/>
              </a:rPr>
              <a:t>,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l-GR" sz="1800" dirty="0">
                <a:latin typeface="Calibri"/>
                <a:ea typeface="Calibri"/>
                <a:cs typeface="Times New Roman"/>
              </a:rPr>
              <a:t>Αντιστοιχούν σε δράσεις, υπηρεσίες ή προϊόντα που περιγράφονται στο εγκεκριμένο τεχνικό δελτίο της πράξης και προβλέπονται στον εγκεκριμένο προϋπολογισμό της πράξης στην αντίστοιχη κατηγορία δαπανών. 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l-GR" sz="1800" dirty="0">
                <a:latin typeface="Calibri"/>
                <a:ea typeface="Calibri"/>
                <a:cs typeface="Times New Roman"/>
              </a:rPr>
              <a:t>Έχουν πραγματοποιηθεί από τον δικαιούχο και έχουν  πληρωθεί από αυτόν εντός της επιλέξιμης χρονικής περιόδου όπως αυτή  ορίζεται στο εγκεκριμένο τεχνικό δελτίο της πράξης. 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l-GR" sz="1800" dirty="0">
                <a:latin typeface="Calibri"/>
                <a:ea typeface="Calibri"/>
                <a:cs typeface="Times New Roman"/>
              </a:rPr>
              <a:t>Συμμορφώνονται με τις απαιτήσεις της εφαρμοστέας εθνικής φορολογικής και εργατικής νομοθεσίας. 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l-GR" sz="1800" dirty="0">
                <a:latin typeface="Calibri"/>
                <a:ea typeface="Calibri"/>
                <a:cs typeface="Times New Roman"/>
              </a:rPr>
              <a:t>Τεκμηριώνονται από  εξοφλημένα τιμολόγια ή λογιστικά έγγραφα ισοδύναμης αποδεικτικής αξίας.   </a:t>
            </a:r>
            <a:endParaRPr lang="en-GB" sz="12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l-GR" sz="1800" dirty="0">
                <a:latin typeface="Calibri"/>
                <a:ea typeface="Calibri"/>
                <a:cs typeface="Times New Roman"/>
              </a:rPr>
              <a:t>Αποτυπώνονται στο ισχύον λογιστικό σύστημα του δικαιούχου σύμφωνα με την αρμόζουσα  λογιστική κωδικοποίηση</a:t>
            </a:r>
            <a:r>
              <a:rPr lang="el-GR" sz="1800" dirty="0" smtClean="0">
                <a:latin typeface="Calibri"/>
                <a:ea typeface="Calibri"/>
                <a:cs typeface="Times New Roman"/>
              </a:rPr>
              <a:t>.</a:t>
            </a:r>
            <a:endParaRPr lang="en-GB" sz="12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58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ΕΠΙΛΕΞΙΜΟΤΗΤΑ ΔΑΠΑΝΩΝ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3558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b="1" dirty="0">
                <a:latin typeface="Calibri"/>
                <a:ea typeface="Calibri"/>
                <a:cs typeface="Times New Roman"/>
              </a:rPr>
              <a:t>ΚΑΤΗΓΟΡΙΕΣ ΔΑΠΑΝΩΝ </a:t>
            </a:r>
            <a:endParaRPr lang="en-GB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b="1" dirty="0">
                <a:latin typeface="Calibri"/>
                <a:ea typeface="Calibri"/>
                <a:cs typeface="Times New Roman"/>
              </a:rPr>
              <a:t>1.  Δαπάνες προσωπικού</a:t>
            </a:r>
            <a:endParaRPr lang="en-GB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b="1" dirty="0">
                <a:latin typeface="Calibri"/>
                <a:ea typeface="Calibri"/>
                <a:cs typeface="Times New Roman"/>
              </a:rPr>
              <a:t>2. Δαπάνες ταξιδιών, μετακινήσεων και διαμονής και δαπάνες συναντήσεων</a:t>
            </a:r>
            <a:endParaRPr lang="en-GB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b="1" dirty="0">
                <a:latin typeface="Calibri"/>
                <a:ea typeface="Calibri"/>
                <a:cs typeface="Times New Roman"/>
              </a:rPr>
              <a:t>3. </a:t>
            </a:r>
            <a:r>
              <a:rPr lang="el-GR" sz="1800" b="1" dirty="0" smtClean="0">
                <a:latin typeface="Calibri"/>
                <a:ea typeface="Calibri"/>
                <a:cs typeface="Times New Roman"/>
              </a:rPr>
              <a:t>Διοικητικές δαπάνες και ‘Έξοδα γραφείου (Γενικά </a:t>
            </a:r>
            <a:r>
              <a:rPr lang="el-GR" sz="1800" b="1" dirty="0">
                <a:latin typeface="Calibri"/>
                <a:ea typeface="Calibri"/>
                <a:cs typeface="Times New Roman"/>
              </a:rPr>
              <a:t>έξοδα – Έμμεσες </a:t>
            </a:r>
            <a:r>
              <a:rPr lang="el-GR" sz="1800" b="1" dirty="0" smtClean="0">
                <a:latin typeface="Calibri"/>
                <a:ea typeface="Calibri"/>
                <a:cs typeface="Times New Roman"/>
              </a:rPr>
              <a:t>Δαπάνες)</a:t>
            </a:r>
            <a:endParaRPr lang="en-GB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b="1" dirty="0">
                <a:latin typeface="Calibri"/>
                <a:ea typeface="Calibri"/>
                <a:cs typeface="Times New Roman"/>
              </a:rPr>
              <a:t>4. Δαπάνες εξοπλισμού και αποσβέσεις</a:t>
            </a:r>
            <a:endParaRPr lang="en-GB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b="1" dirty="0">
                <a:latin typeface="Calibri"/>
                <a:ea typeface="Calibri"/>
                <a:cs typeface="Times New Roman"/>
              </a:rPr>
              <a:t>5. Δαπάνες εξωτερικών συνεργατών/εμπειρογνωμόνων/υπηρεσιών</a:t>
            </a:r>
            <a:endParaRPr lang="en-GB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b="1" dirty="0">
                <a:latin typeface="Calibri"/>
                <a:ea typeface="Calibri"/>
                <a:cs typeface="Times New Roman"/>
              </a:rPr>
              <a:t>6.   </a:t>
            </a:r>
            <a:r>
              <a:rPr lang="el-GR" sz="1800" b="1" dirty="0" smtClean="0">
                <a:latin typeface="Calibri"/>
                <a:ea typeface="Calibri"/>
                <a:cs typeface="Times New Roman"/>
              </a:rPr>
              <a:t>Δαπάνες Έργων</a:t>
            </a:r>
            <a:r>
              <a:rPr lang="en-US" sz="18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l-GR" sz="1800" b="1" dirty="0" smtClean="0">
                <a:latin typeface="Calibri"/>
                <a:ea typeface="Calibri"/>
                <a:cs typeface="Times New Roman"/>
              </a:rPr>
              <a:t>Υποδομής</a:t>
            </a:r>
            <a:endParaRPr lang="en-GB" sz="1400" dirty="0">
              <a:latin typeface="Calibri"/>
              <a:ea typeface="Calibri"/>
              <a:cs typeface="Times New Roman"/>
            </a:endParaRPr>
          </a:p>
          <a:p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7189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ΕΠΙΛΕΞΙΜΟΤΗΤΑ ΔΑΠΑΝΩΝ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467544" y="1700808"/>
            <a:ext cx="8219256" cy="383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Aft>
                <a:spcPts val="1000"/>
              </a:spcAft>
              <a:tabLst>
                <a:tab pos="361950" algn="l"/>
              </a:tabLst>
            </a:pPr>
            <a:r>
              <a:rPr lang="el-GR" sz="2000" b="1" dirty="0">
                <a:latin typeface="Calibri" panose="020F0502020204030204" pitchFamily="34" charset="0"/>
                <a:ea typeface="Calibri"/>
                <a:cs typeface="Times New Roman"/>
              </a:rPr>
              <a:t>3</a:t>
            </a:r>
            <a:r>
              <a:rPr lang="el-GR" sz="2000" b="1" dirty="0" smtClean="0">
                <a:latin typeface="Calibri" panose="020F0502020204030204" pitchFamily="34" charset="0"/>
                <a:ea typeface="Calibri"/>
                <a:cs typeface="Times New Roman"/>
              </a:rPr>
              <a:t>. Γενικά </a:t>
            </a:r>
            <a:r>
              <a:rPr lang="el-GR" sz="2000" b="1" dirty="0">
                <a:latin typeface="Calibri" panose="020F0502020204030204" pitchFamily="34" charset="0"/>
                <a:ea typeface="Calibri"/>
                <a:cs typeface="Times New Roman"/>
              </a:rPr>
              <a:t>έξοδα – Έμμεσες Δαπάνες (έξοδα γραφείου &amp; διοικητικές δαπάνες)</a:t>
            </a: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>
                <a:latin typeface="Calibri" panose="020F0502020204030204" pitchFamily="34" charset="0"/>
              </a:rPr>
              <a:t>Σύμφωνα με την ΥΠΑΣΥΔ, «Έμμεσες </a:t>
            </a:r>
            <a:r>
              <a:rPr lang="el-GR" sz="1800" dirty="0" smtClean="0">
                <a:latin typeface="Calibri" panose="020F0502020204030204" pitchFamily="34" charset="0"/>
              </a:rPr>
              <a:t>δαπάνες» </a:t>
            </a:r>
            <a:r>
              <a:rPr lang="el-GR" sz="1800" dirty="0">
                <a:latin typeface="Calibri" panose="020F0502020204030204" pitchFamily="34" charset="0"/>
              </a:rPr>
              <a:t>είναι οι δαπάνες που δεν συνδέονται άμεσα με την υλοποίηση της </a:t>
            </a:r>
            <a:r>
              <a:rPr lang="el-GR" sz="1800" dirty="0" smtClean="0">
                <a:latin typeface="Calibri" panose="020F0502020204030204" pitchFamily="34" charset="0"/>
              </a:rPr>
              <a:t>πράξης.</a:t>
            </a: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>
                <a:latin typeface="Calibri" panose="020F0502020204030204" pitchFamily="34" charset="0"/>
              </a:rPr>
              <a:t>Σύμφωνα με το άρθρο 27 της ΥΠΑΣΥΔ, αφορούν δαπάνες – έξοδα λειτουργίας του δικαιούχου που έχουν σχέση και επηρεάζονται από την υλοποίηση του </a:t>
            </a:r>
            <a:r>
              <a:rPr lang="el-GR" sz="1800" dirty="0" smtClean="0">
                <a:latin typeface="Calibri" panose="020F0502020204030204" pitchFamily="34" charset="0"/>
              </a:rPr>
              <a:t>έργου.</a:t>
            </a: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>
                <a:latin typeface="Calibri" panose="020F0502020204030204" pitchFamily="34" charset="0"/>
              </a:rPr>
              <a:t>Τα γενικά έξοδα είναι επιλέξιμες δαπάνες εάν είναι στοιχείο του πραγματικού κόστους για την εκτέλεση της συγχρηματοδοτούμενης πράξης και </a:t>
            </a:r>
            <a:r>
              <a:rPr lang="el-GR" sz="1800" dirty="0" smtClean="0">
                <a:latin typeface="Calibri" panose="020F0502020204030204" pitchFamily="34" charset="0"/>
              </a:rPr>
              <a:t>καταλογίζονται.</a:t>
            </a: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>
                <a:latin typeface="Calibri" panose="020F0502020204030204" pitchFamily="34" charset="0"/>
              </a:rPr>
              <a:t>Μ</a:t>
            </a:r>
            <a:r>
              <a:rPr lang="el-GR" sz="1800" dirty="0" smtClean="0">
                <a:latin typeface="Calibri" panose="020F0502020204030204" pitchFamily="34" charset="0"/>
              </a:rPr>
              <a:t>πορούν </a:t>
            </a:r>
            <a:r>
              <a:rPr lang="el-GR" sz="1800" dirty="0">
                <a:latin typeface="Calibri" panose="020F0502020204030204" pitchFamily="34" charset="0"/>
              </a:rPr>
              <a:t>να καταλογισθούν στην πράξη</a:t>
            </a:r>
            <a:r>
              <a:rPr lang="el-GR" sz="1800" dirty="0" smtClean="0">
                <a:latin typeface="Calibri" panose="020F0502020204030204" pitchFamily="34" charset="0"/>
              </a:rPr>
              <a:t>:</a:t>
            </a:r>
            <a:r>
              <a:rPr lang="el-GR" sz="1800" dirty="0">
                <a:latin typeface="Calibri" panose="020F0502020204030204" pitchFamily="34" charset="0"/>
              </a:rPr>
              <a:t> (α) Με </a:t>
            </a:r>
            <a:r>
              <a:rPr lang="el-GR" sz="1800" b="1" dirty="0">
                <a:latin typeface="Calibri" panose="020F0502020204030204" pitchFamily="34" charset="0"/>
              </a:rPr>
              <a:t>άμεσο τρόπο</a:t>
            </a:r>
            <a:r>
              <a:rPr lang="el-GR" sz="1800" dirty="0">
                <a:latin typeface="Calibri" panose="020F0502020204030204" pitchFamily="34" charset="0"/>
              </a:rPr>
              <a:t>, </a:t>
            </a:r>
            <a:r>
              <a:rPr lang="el-GR" sz="1800" dirty="0" smtClean="0">
                <a:latin typeface="Calibri" panose="020F0502020204030204" pitchFamily="34" charset="0"/>
              </a:rPr>
              <a:t>και </a:t>
            </a:r>
            <a:r>
              <a:rPr lang="el-GR" sz="1800" dirty="0">
                <a:latin typeface="Calibri" panose="020F0502020204030204" pitchFamily="34" charset="0"/>
              </a:rPr>
              <a:t>(β) Με </a:t>
            </a:r>
            <a:r>
              <a:rPr lang="el-GR" sz="1800" b="1" dirty="0">
                <a:latin typeface="Calibri" panose="020F0502020204030204" pitchFamily="34" charset="0"/>
              </a:rPr>
              <a:t>έμμεσο </a:t>
            </a:r>
            <a:r>
              <a:rPr lang="el-GR" sz="1800" b="1" dirty="0" smtClean="0">
                <a:latin typeface="Calibri" panose="020F0502020204030204" pitchFamily="34" charset="0"/>
              </a:rPr>
              <a:t>τρόπο</a:t>
            </a:r>
            <a:r>
              <a:rPr lang="el-GR" sz="1800" dirty="0" smtClean="0">
                <a:latin typeface="Calibri" panose="020F0502020204030204" pitchFamily="34" charset="0"/>
              </a:rPr>
              <a:t>.</a:t>
            </a:r>
            <a:endParaRPr lang="el-GR" sz="1800" dirty="0" smtClean="0">
              <a:latin typeface="Calibri" panose="020F0502020204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5583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ΕΠΙΛΕΞΙΜΟΤΗΤΑ ΔΑΠΑΝΩΝ 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611560" y="1844824"/>
            <a:ext cx="8075240" cy="3634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>
                <a:latin typeface="Calibri" panose="020F0502020204030204" pitchFamily="34" charset="0"/>
              </a:rPr>
              <a:t>Αυτές υπολογίζονται κατ’ αποκοπή</a:t>
            </a:r>
            <a:r>
              <a:rPr lang="en-US" sz="1800" dirty="0">
                <a:latin typeface="Calibri" panose="020F0502020204030204" pitchFamily="34" charset="0"/>
              </a:rPr>
              <a:t>:</a:t>
            </a:r>
            <a:r>
              <a:rPr lang="el-GR" sz="1800" dirty="0">
                <a:latin typeface="Calibri" panose="020F0502020204030204" pitchFamily="34" charset="0"/>
              </a:rPr>
              <a:t> </a:t>
            </a:r>
            <a:r>
              <a:rPr lang="el-GR" sz="1800" dirty="0" smtClean="0">
                <a:latin typeface="Calibri" panose="020F0502020204030204" pitchFamily="34" charset="0"/>
              </a:rPr>
              <a:t>(Α</a:t>
            </a:r>
            <a:r>
              <a:rPr lang="el-GR" sz="1800" dirty="0">
                <a:latin typeface="Calibri" panose="020F0502020204030204" pitchFamily="34" charset="0"/>
              </a:rPr>
              <a:t>) σταθερό ποσοστό 15% των επιλέξιμων άμεσων δαπανών προσωπικού</a:t>
            </a:r>
            <a:r>
              <a:rPr lang="en-US" sz="1800" dirty="0">
                <a:latin typeface="Calibri" panose="020F0502020204030204" pitchFamily="34" charset="0"/>
              </a:rPr>
              <a:t>, </a:t>
            </a:r>
            <a:r>
              <a:rPr lang="el-GR" sz="1800" dirty="0">
                <a:latin typeface="Calibri" panose="020F0502020204030204" pitchFamily="34" charset="0"/>
              </a:rPr>
              <a:t>και </a:t>
            </a:r>
            <a:r>
              <a:rPr lang="el-GR" sz="1800" dirty="0" smtClean="0">
                <a:latin typeface="Calibri" panose="020F0502020204030204" pitchFamily="34" charset="0"/>
              </a:rPr>
              <a:t>(Β</a:t>
            </a:r>
            <a:r>
              <a:rPr lang="el-GR" sz="1800" dirty="0">
                <a:latin typeface="Calibri" panose="020F0502020204030204" pitchFamily="34" charset="0"/>
              </a:rPr>
              <a:t>) με εφαρμογή ενός σταθερού ποσοστού έως 25% επί  του συνόλου των άμεσων επιλέξιμων δαπανών.</a:t>
            </a:r>
            <a:endParaRPr lang="el-GR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4000"/>
              </a:lnSpc>
              <a:spcAft>
                <a:spcPts val="1000"/>
              </a:spcAft>
            </a:pPr>
            <a:endParaRPr lang="el-GR" sz="1800" dirty="0" smtClean="0">
              <a:latin typeface="Calibri" panose="020F0502020204030204" pitchFamily="34" charset="0"/>
            </a:endParaRP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 smtClean="0">
                <a:latin typeface="Calibri" panose="020F0502020204030204" pitchFamily="34" charset="0"/>
              </a:rPr>
              <a:t>Στην </a:t>
            </a:r>
            <a:r>
              <a:rPr lang="el-GR" sz="1800" dirty="0">
                <a:latin typeface="Calibri" panose="020F0502020204030204" pitchFamily="34" charset="0"/>
              </a:rPr>
              <a:t>περίπτωση έμμεσων δαπανών ελέγχεται εάν ο υπολογισμός των δαπανών είναι σύμφωνος με τους κανόνες του προγράμματος, της πρόσκλησης, ή  της σύμβασης επιχορήγησης </a:t>
            </a: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>
                <a:latin typeface="Calibri" panose="020F0502020204030204" pitchFamily="34" charset="0"/>
              </a:rPr>
              <a:t>Για την τεκμηρίωση των </a:t>
            </a:r>
            <a:r>
              <a:rPr lang="el-GR" sz="1800" b="1" dirty="0">
                <a:latin typeface="Calibri" panose="020F0502020204030204" pitchFamily="34" charset="0"/>
              </a:rPr>
              <a:t>άμεσων δαπανών</a:t>
            </a:r>
            <a:r>
              <a:rPr lang="el-GR" sz="1800" dirty="0">
                <a:latin typeface="Calibri" panose="020F0502020204030204" pitchFamily="34" charset="0"/>
              </a:rPr>
              <a:t> της υπόψη κατηγορίας λαμβάνονται υπόψη τα ακόλουθα στοιχεία</a:t>
            </a:r>
            <a:r>
              <a:rPr lang="el-GR" sz="1800" dirty="0" smtClean="0">
                <a:latin typeface="Calibri" panose="020F0502020204030204" pitchFamily="34" charset="0"/>
              </a:rPr>
              <a:t>: τιμολόγια</a:t>
            </a:r>
            <a:r>
              <a:rPr lang="el-GR" sz="1800" dirty="0">
                <a:latin typeface="Calibri" panose="020F0502020204030204" pitchFamily="34" charset="0"/>
              </a:rPr>
              <a:t>, αποδείξεις και δικαιολογητικά πληρωμής </a:t>
            </a:r>
            <a:r>
              <a:rPr lang="el-GR" sz="1800" dirty="0" smtClean="0">
                <a:latin typeface="Calibri" panose="020F0502020204030204" pitchFamily="34" charset="0"/>
              </a:rPr>
              <a:t>τους.</a:t>
            </a:r>
            <a:endParaRPr lang="el-GR" sz="2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203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ΕΠΙΛΕΞΙΜΟΤΗΤΑ ΔΑΠΑΝΩΝ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467544" y="1700808"/>
            <a:ext cx="8219256" cy="4242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2000" b="1" dirty="0">
                <a:latin typeface="Calibri" panose="020F0502020204030204" pitchFamily="34" charset="0"/>
                <a:ea typeface="Calibri"/>
                <a:cs typeface="Times New Roman"/>
              </a:rPr>
              <a:t>4. </a:t>
            </a:r>
            <a:r>
              <a:rPr lang="el-GR" sz="2000" b="1" dirty="0" smtClean="0">
                <a:latin typeface="Calibri" panose="020F0502020204030204" pitchFamily="34" charset="0"/>
                <a:ea typeface="Calibri"/>
                <a:cs typeface="Times New Roman"/>
              </a:rPr>
              <a:t>Δαπάνες </a:t>
            </a:r>
            <a:r>
              <a:rPr lang="el-GR" sz="2000" b="1" dirty="0">
                <a:latin typeface="Calibri" panose="020F0502020204030204" pitchFamily="34" charset="0"/>
                <a:ea typeface="Calibri"/>
                <a:cs typeface="Times New Roman"/>
              </a:rPr>
              <a:t>εξοπλισμού και αποσβέσεις</a:t>
            </a: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>
                <a:latin typeface="Calibri" panose="020F0502020204030204" pitchFamily="34" charset="0"/>
              </a:rPr>
              <a:t>Αφορά τον εξοπλισμό που περιγράφεται στην εγκεκριμένη πρόταση του έργου . Επιλέξιμος είναι ο εξοπλισμός που είναι απαραίτητος για την επίτευξη των στόχων του </a:t>
            </a:r>
            <a:r>
              <a:rPr lang="el-GR" sz="1800" dirty="0" smtClean="0">
                <a:latin typeface="Calibri" panose="020F0502020204030204" pitchFamily="34" charset="0"/>
              </a:rPr>
              <a:t>έργου</a:t>
            </a:r>
            <a:r>
              <a:rPr lang="en-US" sz="1800" dirty="0" smtClean="0">
                <a:latin typeface="Calibri" panose="020F0502020204030204" pitchFamily="34" charset="0"/>
              </a:rPr>
              <a:t> </a:t>
            </a:r>
            <a:r>
              <a:rPr lang="el-GR" sz="1800" dirty="0" smtClean="0">
                <a:latin typeface="Calibri" panose="020F0502020204030204" pitchFamily="34" charset="0"/>
              </a:rPr>
              <a:t>(άρθρο 31, ΥΠΑΣΥΔ). </a:t>
            </a:r>
            <a:endParaRPr lang="el-GR" sz="1800" dirty="0">
              <a:latin typeface="Calibri" panose="020F0502020204030204" pitchFamily="34" charset="0"/>
            </a:endParaRP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i="1" dirty="0">
                <a:latin typeface="Calibri" panose="020F0502020204030204" pitchFamily="34" charset="0"/>
              </a:rPr>
              <a:t>Για την τεκμηρίωση των δαπανών της υπόψη κατηγορίας λαμβάνονται υπόψη τα ακόλουθα στοιχεία</a:t>
            </a:r>
            <a:r>
              <a:rPr lang="el-GR" sz="1800" dirty="0">
                <a:latin typeface="Calibri" panose="020F0502020204030204" pitchFamily="34" charset="0"/>
              </a:rPr>
              <a:t>:</a:t>
            </a: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>
                <a:latin typeface="Calibri" panose="020F0502020204030204" pitchFamily="34" charset="0"/>
              </a:rPr>
              <a:t>1</a:t>
            </a:r>
            <a:r>
              <a:rPr lang="el-GR" sz="1800" dirty="0" smtClean="0">
                <a:latin typeface="Calibri" panose="020F0502020204030204" pitchFamily="34" charset="0"/>
              </a:rPr>
              <a:t>. Συμβάσεις </a:t>
            </a:r>
            <a:r>
              <a:rPr lang="el-GR" sz="1800" dirty="0">
                <a:latin typeface="Calibri" panose="020F0502020204030204" pitchFamily="34" charset="0"/>
              </a:rPr>
              <a:t>και έγγραφα διαδικασιών ανάθεσης (προκήρυξη, προσφορές, αξιολόγηση, κατακύρωση κ.α.).</a:t>
            </a: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>
                <a:latin typeface="Calibri" panose="020F0502020204030204" pitchFamily="34" charset="0"/>
              </a:rPr>
              <a:t>2</a:t>
            </a:r>
            <a:r>
              <a:rPr lang="el-GR" sz="1800" dirty="0" smtClean="0">
                <a:latin typeface="Calibri" panose="020F0502020204030204" pitchFamily="34" charset="0"/>
              </a:rPr>
              <a:t>. Πρωτόκολλα </a:t>
            </a:r>
            <a:r>
              <a:rPr lang="el-GR" sz="1800" dirty="0">
                <a:latin typeface="Calibri" panose="020F0502020204030204" pitchFamily="34" charset="0"/>
              </a:rPr>
              <a:t>παραλαβής υλικών.</a:t>
            </a: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>
                <a:latin typeface="Calibri" panose="020F0502020204030204" pitchFamily="34" charset="0"/>
              </a:rPr>
              <a:t>3</a:t>
            </a:r>
            <a:r>
              <a:rPr lang="el-GR" sz="1800" dirty="0" smtClean="0">
                <a:latin typeface="Calibri" panose="020F0502020204030204" pitchFamily="34" charset="0"/>
              </a:rPr>
              <a:t>. Η </a:t>
            </a:r>
            <a:r>
              <a:rPr lang="el-GR" sz="1800" dirty="0">
                <a:latin typeface="Calibri" panose="020F0502020204030204" pitchFamily="34" charset="0"/>
              </a:rPr>
              <a:t>καταχώριση του εξοπλισμού στο λογιστικό </a:t>
            </a:r>
            <a:r>
              <a:rPr lang="el-GR" sz="1800" dirty="0" smtClean="0">
                <a:latin typeface="Calibri" panose="020F0502020204030204" pitchFamily="34" charset="0"/>
              </a:rPr>
              <a:t>και φορολογικό (μητρώο παγίων) σύστημα </a:t>
            </a:r>
            <a:r>
              <a:rPr lang="el-GR" sz="1800" dirty="0">
                <a:latin typeface="Calibri" panose="020F0502020204030204" pitchFamily="34" charset="0"/>
              </a:rPr>
              <a:t>του φορέα</a:t>
            </a:r>
            <a:r>
              <a:rPr lang="el-GR" sz="1800" dirty="0" smtClean="0">
                <a:latin typeface="Calibri" panose="020F0502020204030204" pitchFamily="34" charset="0"/>
              </a:rPr>
              <a:t>.</a:t>
            </a:r>
            <a:endParaRPr lang="el-GR" sz="1800" dirty="0">
              <a:latin typeface="Calibri" panose="020F0502020204030204" pitchFamily="34" charset="0"/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4633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1036310"/>
            <a:ext cx="6840760" cy="430887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ΕΠΙΛΕΞΙΜΟΤΗΤΑ ΔΑΠΑΝΩΝ</a:t>
            </a:r>
            <a:endParaRPr lang="el-GR" altLang="el-GR" sz="2200" b="1" dirty="0">
              <a:solidFill>
                <a:srgbClr val="0F4F8F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683568" y="1844824"/>
            <a:ext cx="8003232" cy="2371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>
                <a:latin typeface="Calibri" panose="020F0502020204030204" pitchFamily="34" charset="0"/>
              </a:rPr>
              <a:t>4. Τιμολόγια και Δελτία Αποστολής στα οποία αναγράφονται τα </a:t>
            </a:r>
            <a:r>
              <a:rPr lang="en-US" sz="1800" dirty="0">
                <a:latin typeface="Calibri" panose="020F0502020204030204" pitchFamily="34" charset="0"/>
              </a:rPr>
              <a:t>Serial Numbers</a:t>
            </a:r>
            <a:r>
              <a:rPr lang="el-GR" sz="1800" dirty="0">
                <a:latin typeface="Calibri" panose="020F0502020204030204" pitchFamily="34" charset="0"/>
              </a:rPr>
              <a:t> του εξοπλισμού.</a:t>
            </a:r>
            <a:endParaRPr lang="el-GR" sz="2200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 smtClean="0">
                <a:latin typeface="Calibri" panose="020F0502020204030204" pitchFamily="34" charset="0"/>
              </a:rPr>
              <a:t>5</a:t>
            </a:r>
            <a:r>
              <a:rPr lang="el-GR" sz="1800" dirty="0">
                <a:latin typeface="Calibri" panose="020F0502020204030204" pitchFamily="34" charset="0"/>
              </a:rPr>
              <a:t>. Δικαιολογητικά πληρωμής.</a:t>
            </a: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>
                <a:latin typeface="Calibri" panose="020F0502020204030204" pitchFamily="34" charset="0"/>
              </a:rPr>
              <a:t>6. Άδειες εγκατάστασης και λειτουργίας του εξοπλισμού, εφόσον απαιτούνται. </a:t>
            </a:r>
          </a:p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l-GR" sz="1800" dirty="0">
                <a:latin typeface="Calibri" panose="020F0502020204030204" pitchFamily="34" charset="0"/>
              </a:rPr>
              <a:t>7. </a:t>
            </a:r>
            <a:r>
              <a:rPr lang="el-GR" sz="1800" dirty="0" smtClean="0">
                <a:latin typeface="Calibri" panose="020F0502020204030204" pitchFamily="34" charset="0"/>
              </a:rPr>
              <a:t>Υπεύθυνη Δήλωση </a:t>
            </a:r>
            <a:r>
              <a:rPr lang="el-GR" sz="1800" dirty="0">
                <a:latin typeface="Calibri" panose="020F0502020204030204" pitchFamily="34" charset="0"/>
              </a:rPr>
              <a:t>περί μη χρηματοδότησης της αγοράς του </a:t>
            </a:r>
            <a:r>
              <a:rPr lang="el-GR" sz="1800" dirty="0" smtClean="0">
                <a:latin typeface="Calibri" panose="020F0502020204030204" pitchFamily="34" charset="0"/>
              </a:rPr>
              <a:t>εν λόγω </a:t>
            </a:r>
            <a:r>
              <a:rPr lang="el-GR" sz="1800" dirty="0">
                <a:latin typeface="Calibri" panose="020F0502020204030204" pitchFamily="34" charset="0"/>
              </a:rPr>
              <a:t>εξοπλισμού από άλλη εθνική ή Ε</a:t>
            </a:r>
            <a:r>
              <a:rPr lang="el-GR" sz="1800" dirty="0" smtClean="0">
                <a:latin typeface="Calibri" panose="020F0502020204030204" pitchFamily="34" charset="0"/>
              </a:rPr>
              <a:t>νωσιακή </a:t>
            </a:r>
            <a:r>
              <a:rPr lang="el-GR" sz="1800" dirty="0">
                <a:latin typeface="Calibri" panose="020F0502020204030204" pitchFamily="34" charset="0"/>
              </a:rPr>
              <a:t>πηγή</a:t>
            </a:r>
            <a:r>
              <a:rPr lang="el-GR" sz="1800" dirty="0" smtClean="0">
                <a:latin typeface="Calibri" panose="020F0502020204030204" pitchFamily="34" charset="0"/>
              </a:rPr>
              <a:t>.</a:t>
            </a:r>
          </a:p>
        </p:txBody>
      </p:sp>
      <p:grpSp>
        <p:nvGrpSpPr>
          <p:cNvPr id="10" name="Ομάδα 9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8358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4057</TotalTime>
  <Words>1409</Words>
  <Application>Microsoft Office PowerPoint</Application>
  <PresentationFormat>Προβολή στην οθόνη (4:3)</PresentationFormat>
  <Paragraphs>148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19</vt:i4>
      </vt:variant>
    </vt:vector>
  </HeadingPairs>
  <TitlesOfParts>
    <vt:vector size="21" baseType="lpstr">
      <vt:lpstr>Blank Presentation</vt:lpstr>
      <vt:lpstr>1_Blank Presentation</vt:lpstr>
      <vt:lpstr>Παρουσίαση του PowerPoint</vt:lpstr>
      <vt:lpstr> 1. ΝΟΜΟΘΕΣΙΑ - LEGISLATION</vt:lpstr>
      <vt:lpstr> 2. ΕΠΙΛΕΞΙΜΟΤΗΤΑ ΔΑΠΑΝΩΝ</vt:lpstr>
      <vt:lpstr> ΕΠΙΛΕΞΙΜΟΤΗΤΑ ΔΑΠΑΝΩΝ</vt:lpstr>
      <vt:lpstr> ΕΠΙΛΕΞΙΜΟΤΗΤΑ ΔΑΠΑΝΩΝ</vt:lpstr>
      <vt:lpstr> ΕΠΙΛΕΞΙΜΟΤΗΤΑ ΔΑΠΑΝΩΝ</vt:lpstr>
      <vt:lpstr> ΕΠΙΛΕΞΙΜΟΤΗΤΑ ΔΑΠΑΝΩΝ </vt:lpstr>
      <vt:lpstr> ΕΠΙΛΕΞΙΜΟΤΗΤΑ ΔΑΠΑΝΩΝ</vt:lpstr>
      <vt:lpstr> ΕΠΙΛΕΞΙΜΟΤΗΤΑ ΔΑΠΑΝΩΝ</vt:lpstr>
      <vt:lpstr> ΕΠΙΛΕΞΙΜΟΤΗΤΑ ΔΑΠΑΝΩΝ</vt:lpstr>
      <vt:lpstr>ΕΠΙΛΕΞΙΜΟΤΗΤΑ ΔΑΠΑΝΩΝ </vt:lpstr>
      <vt:lpstr> ΕΠΙΛΕΞΙΜΟΤΗΤΑ ΔΑΠΑΝΩΝ </vt:lpstr>
      <vt:lpstr> ΕΠΙΛΕΞΙΜΟΤΗΤΑ ΔΑΠΑΝΩΝ</vt:lpstr>
      <vt:lpstr> ΕΠΙΛΕΞΙΜΟΤΗΤΑ ΔΑΠΑΝΩΝ</vt:lpstr>
      <vt:lpstr> ΕΠΙΛΕΞΙΜΟΤΗΤΑ ΔΑΠΑΝΩΝ</vt:lpstr>
      <vt:lpstr> ΕΠΙΛΕΞΙΜΟΤΗΤΑ ΔΑΠΑΝΩΝ</vt:lpstr>
      <vt:lpstr> ΕΠΙΛΕΞΙΜΟΤΗΤΑ ΔΑΠΑΝΩΝ</vt:lpstr>
      <vt:lpstr> ΕΠΙΛΕΞΙΜΟΤΗΤΑ ΔΑΠΑΝΩΝ </vt:lpstr>
      <vt:lpstr>Παρουσίαση του PowerPoint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ΣΑΛΩΝΙΔΗΣ ΘΕΟΦΥΛΑΚΤΟΣ (SALONIDIS THEOFILAKTOS)</cp:lastModifiedBy>
  <cp:revision>392</cp:revision>
  <cp:lastPrinted>2017-06-21T10:59:55Z</cp:lastPrinted>
  <dcterms:created xsi:type="dcterms:W3CDTF">2012-02-08T16:15:43Z</dcterms:created>
  <dcterms:modified xsi:type="dcterms:W3CDTF">2019-03-26T09:59:13Z</dcterms:modified>
</cp:coreProperties>
</file>